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MuseoModerno Medium"/>
      <p:regular r:id="rId17"/>
    </p:embeddedFont>
    <p:embeddedFont>
      <p:font typeface="MuseoModerno Medium"/>
      <p:regular r:id="rId18"/>
    </p:embeddedFont>
    <p:embeddedFont>
      <p:font typeface="MuseoModerno Medium"/>
      <p:regular r:id="rId19"/>
    </p:embeddedFont>
    <p:embeddedFont>
      <p:font typeface="MuseoModerno Medium"/>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3657" y="1330047"/>
            <a:ext cx="7776686" cy="2527102"/>
          </a:xfrm>
          <a:prstGeom prst="rect">
            <a:avLst/>
          </a:prstGeom>
          <a:noFill/>
          <a:ln/>
        </p:spPr>
        <p:txBody>
          <a:bodyPr wrap="square" lIns="0" tIns="0" rIns="0" bIns="0" rtlCol="0" anchor="t"/>
          <a:lstStyle/>
          <a:p>
            <a:pPr indent="0" marL="0">
              <a:lnSpc>
                <a:spcPts val="6600"/>
              </a:lnSpc>
              <a:buNone/>
            </a:pPr>
            <a:r>
              <a:rPr lang="en-US" sz="5300" dirty="0">
                <a:solidFill>
                  <a:srgbClr val="124E73"/>
                </a:solidFill>
                <a:latin typeface="MuseoModerno Medium" pitchFamily="34" charset="0"/>
                <a:ea typeface="MuseoModerno Medium" pitchFamily="34" charset="-122"/>
                <a:cs typeface="MuseoModerno Medium" pitchFamily="34" charset="-120"/>
              </a:rPr>
              <a:t>Meme Kanseri Veri Seti ile Boyut İndirgeme ve Sınıflandırma Analizi</a:t>
            </a:r>
            <a:endParaRPr lang="en-US" sz="5300" dirty="0"/>
          </a:p>
        </p:txBody>
      </p:sp>
      <p:sp>
        <p:nvSpPr>
          <p:cNvPr id="4" name="Text 1"/>
          <p:cNvSpPr/>
          <p:nvPr/>
        </p:nvSpPr>
        <p:spPr>
          <a:xfrm>
            <a:off x="683657" y="4150162"/>
            <a:ext cx="7776686" cy="2187773"/>
          </a:xfrm>
          <a:prstGeom prst="rect">
            <a:avLst/>
          </a:prstGeom>
          <a:noFill/>
          <a:ln/>
        </p:spPr>
        <p:txBody>
          <a:bodyPr wrap="square" lIns="0" tIns="0" rIns="0" bIns="0" rtlCol="0" anchor="t"/>
          <a:lstStyle/>
          <a:p>
            <a:pPr indent="0" marL="0">
              <a:lnSpc>
                <a:spcPts val="2450"/>
              </a:lnSpc>
              <a:buNone/>
            </a:pPr>
            <a:r>
              <a:rPr lang="en-US" sz="1500" dirty="0">
                <a:solidFill>
                  <a:srgbClr val="2B4150"/>
                </a:solidFill>
                <a:latin typeface="Source Sans Pro" pitchFamily="34" charset="0"/>
                <a:ea typeface="Source Sans Pro" pitchFamily="34" charset="-122"/>
                <a:cs typeface="Source Sans Pro" pitchFamily="34" charset="-120"/>
              </a:rPr>
              <a:t>Bu rapor, Breast Cancer Wisconsin (Diagnostic) veri seti üzerinde uygulanan üç boyut indirgeme yöntemi (PCA, LDA ve t-SNE) ve beş sınıflandırma algoritmasının (Logistic Regression, Random Forest, SVM, KNN, Naive Bayes) performanslarını analiz etmektedir. Bu yöntemler ve algoritmalar, Python programlama dili kullanılarak uygulanmış ve elde edilen sonuçlar ayrıntılı olarak incelenmiştir. Çalışmanın amacı, boyut indirgeme tekniklerinin meme kanseri teşhisinde sınıflandırma performansına etkisini değerlendirmek ve en başarılı yöntemi belirlemektir. Veriler StandardScaler ile ölçeklendirilmiş ve bu rapor, bu analizlerin sonuçlarını sunmaktadır.</a:t>
            </a:r>
            <a:endParaRPr lang="en-US" sz="1500" dirty="0"/>
          </a:p>
        </p:txBody>
      </p:sp>
      <p:sp>
        <p:nvSpPr>
          <p:cNvPr id="5" name="Shape 2"/>
          <p:cNvSpPr/>
          <p:nvPr/>
        </p:nvSpPr>
        <p:spPr>
          <a:xfrm>
            <a:off x="683657" y="6572250"/>
            <a:ext cx="312539" cy="312539"/>
          </a:xfrm>
          <a:prstGeom prst="roundRect">
            <a:avLst>
              <a:gd name="adj" fmla="val 29254223"/>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91277" y="6579870"/>
            <a:ext cx="297299" cy="297299"/>
          </a:xfrm>
          <a:prstGeom prst="rect">
            <a:avLst/>
          </a:prstGeom>
        </p:spPr>
      </p:pic>
      <p:sp>
        <p:nvSpPr>
          <p:cNvPr id="7" name="Text 3"/>
          <p:cNvSpPr/>
          <p:nvPr/>
        </p:nvSpPr>
        <p:spPr>
          <a:xfrm>
            <a:off x="1093827" y="6557605"/>
            <a:ext cx="2416373" cy="341828"/>
          </a:xfrm>
          <a:prstGeom prst="rect">
            <a:avLst/>
          </a:prstGeom>
          <a:noFill/>
          <a:ln/>
        </p:spPr>
        <p:txBody>
          <a:bodyPr wrap="none" lIns="0" tIns="0" rIns="0" bIns="0" rtlCol="0" anchor="t"/>
          <a:lstStyle/>
          <a:p>
            <a:pPr algn="l" indent="0" marL="0">
              <a:lnSpc>
                <a:spcPts val="2650"/>
              </a:lnSpc>
              <a:buNone/>
            </a:pPr>
            <a:r>
              <a:rPr lang="en-US" sz="1900" b="1" dirty="0">
                <a:solidFill>
                  <a:srgbClr val="2B4150"/>
                </a:solidFill>
                <a:latin typeface="Source Sans Pro Bold" pitchFamily="34" charset="0"/>
                <a:ea typeface="Source Sans Pro Bold" pitchFamily="34" charset="-122"/>
                <a:cs typeface="Source Sans Pro Bold" pitchFamily="34" charset="-120"/>
              </a:rPr>
              <a:t>by FIRAT KAAN BİTMEZ</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03828"/>
            <a:ext cx="6350198" cy="708779"/>
          </a:xfrm>
          <a:prstGeom prst="rect">
            <a:avLst/>
          </a:prstGeom>
          <a:noFill/>
          <a:ln/>
        </p:spPr>
        <p:txBody>
          <a:bodyPr wrap="none" lIns="0" tIns="0" rIns="0" bIns="0" rtlCol="0" anchor="t"/>
          <a:lstStyle/>
          <a:p>
            <a:pPr indent="0" marL="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6. Sonuçlar ve Tartışma</a:t>
            </a:r>
            <a:endParaRPr lang="en-US" sz="4450" dirty="0"/>
          </a:p>
        </p:txBody>
      </p:sp>
      <p:sp>
        <p:nvSpPr>
          <p:cNvPr id="4" name="Text 1"/>
          <p:cNvSpPr/>
          <p:nvPr/>
        </p:nvSpPr>
        <p:spPr>
          <a:xfrm>
            <a:off x="6280190" y="2152769"/>
            <a:ext cx="7556421" cy="2903220"/>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Bu çalışmada, Breast Cancer Wisconsin (Diagnostic) veri setinde üç boyut indirgeme yöntemi (PCA, LDA, t-SNE) ve beş sınıflandırma algoritmasının (Logistic Regression, Random Forest, SVM, KNN, Naive Bayes) performansları incelenmiştir. Sonuçlar, LDA'nın sınıf ayrımı konusunda en başarılı sonuçları verdiğini göstermiştir. PCA, verilerdeki çokluğu azaltarak özelliklerin daha anlamlı hale getirilmesini sağlarken, t-SNE ise verilerin karmaşık yapısını görselleştirmede etkili olmuştur. Sınıflandırma algoritmaları arasında ise Random Forest ve SVM daha yüksek doğruluk oranlarına ulaşmıştır.</a:t>
            </a:r>
            <a:endParaRPr lang="en-US" sz="1750" dirty="0"/>
          </a:p>
        </p:txBody>
      </p:sp>
      <p:sp>
        <p:nvSpPr>
          <p:cNvPr id="5" name="Text 2"/>
          <p:cNvSpPr/>
          <p:nvPr/>
        </p:nvSpPr>
        <p:spPr>
          <a:xfrm>
            <a:off x="6280190" y="5311140"/>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Bu çalışmanın sonuçları, boyut indirgeme tekniklerinin sınıflandırma performansını artırabileceğini göstermiştir. Özellikle, LDA, sınıflandırma problemlerinde etkili bir tekniktir. Ancak, en iyi boyut indirgeme ve sınıflandırma yöntemi, veri setinin özelliklerine ve modelin amaçlarına bağlı olarak değişebilir.</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38720"/>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1. Giriş</a:t>
            </a:r>
            <a:endParaRPr lang="en-US" sz="4450" dirty="0"/>
          </a:p>
        </p:txBody>
      </p:sp>
      <p:sp>
        <p:nvSpPr>
          <p:cNvPr id="4" name="Text 1"/>
          <p:cNvSpPr/>
          <p:nvPr/>
        </p:nvSpPr>
        <p:spPr>
          <a:xfrm>
            <a:off x="6280190" y="3187660"/>
            <a:ext cx="7556421" cy="2903220"/>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Meme kanseri, dünyada kadınlarda en sık görülen kanser türlerinden biridir. Erken teşhis ve tedavi, hastalığın prognozunu iyileştirmede önemli bir rol oynar. Bu çalışmada, meme kanseri teşhisinde kullanılan bir veri seti olan Breast Cancer Wisconsin (Diagnostic) veri seti ele alınmıştır. Bu veri seti, iyi huylu ve kötü huylu tümörleri sınıflandırmak için tasarlanmıştır. Bu raporda, veri setinin analizinde kullanılan boyut indirgeme ve sınıflandırma teknikleri hakkında bilgi verilmektedir. Ayrıca, bu tekniklerin performansları da ayrıntılı olarak değerlendirilmiştir.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5569" y="925473"/>
            <a:ext cx="5389007" cy="665678"/>
          </a:xfrm>
          <a:prstGeom prst="rect">
            <a:avLst/>
          </a:prstGeom>
          <a:noFill/>
          <a:ln/>
        </p:spPr>
        <p:txBody>
          <a:bodyPr wrap="none" lIns="0" tIns="0" rIns="0" bIns="0" rtlCol="0" anchor="t"/>
          <a:lstStyle/>
          <a:p>
            <a:pPr indent="0" marL="0">
              <a:lnSpc>
                <a:spcPts val="5200"/>
              </a:lnSpc>
              <a:buNone/>
            </a:pPr>
            <a:r>
              <a:rPr lang="en-US" sz="4150" dirty="0">
                <a:solidFill>
                  <a:srgbClr val="124E73"/>
                </a:solidFill>
                <a:latin typeface="MuseoModerno Medium" pitchFamily="34" charset="0"/>
                <a:ea typeface="MuseoModerno Medium" pitchFamily="34" charset="-122"/>
                <a:cs typeface="MuseoModerno Medium" pitchFamily="34" charset="-120"/>
              </a:rPr>
              <a:t>2. Kullanılan Veri Seti</a:t>
            </a:r>
            <a:endParaRPr lang="en-US" sz="4150" dirty="0"/>
          </a:p>
        </p:txBody>
      </p:sp>
      <p:sp>
        <p:nvSpPr>
          <p:cNvPr id="3" name="Text 1"/>
          <p:cNvSpPr/>
          <p:nvPr/>
        </p:nvSpPr>
        <p:spPr>
          <a:xfrm>
            <a:off x="745569" y="2017157"/>
            <a:ext cx="13139261" cy="1363028"/>
          </a:xfrm>
          <a:prstGeom prst="rect">
            <a:avLst/>
          </a:prstGeom>
          <a:noFill/>
          <a:ln/>
        </p:spPr>
        <p:txBody>
          <a:bodyPr wrap="square" lIns="0" tIns="0" rIns="0" bIns="0" rtlCol="0" anchor="t"/>
          <a:lstStyle/>
          <a:p>
            <a:pPr indent="0" marL="0">
              <a:lnSpc>
                <a:spcPts val="2650"/>
              </a:lnSpc>
              <a:buNone/>
            </a:pPr>
            <a:r>
              <a:rPr lang="en-US" sz="1650" dirty="0">
                <a:solidFill>
                  <a:srgbClr val="2B4150"/>
                </a:solidFill>
                <a:latin typeface="Source Sans Pro" pitchFamily="34" charset="0"/>
                <a:ea typeface="Source Sans Pro" pitchFamily="34" charset="-122"/>
                <a:cs typeface="Source Sans Pro" pitchFamily="34" charset="-120"/>
              </a:rPr>
              <a:t>Bu çalışmada kullanılan Breast Cancer Wisconsin (Diagnostic) veri seti, UCI Machine Learning Repository'den elde edilmiştir. Veri seti, 569 meme kanseri hastasından toplanan 30 özellik içermektedir. Her bir özellik, hücre çekirdeği ve çevresinin ölçümlerini temsil eder ve tümörün büyüklüğü, şekli ve dokusu hakkında bilgi verir. Veri setindeki her bir örnek, iyi huylu (benign) veya kötü huylu (malignant) olmak üzere iki sınıftan birine aittir. Bu veri seti, meme kanseri teşhisinde makine öğrenmesi modellerinin performansını değerlendirmek için yaygın olarak kullanılmaktadır.</a:t>
            </a:r>
            <a:endParaRPr lang="en-US" sz="1650" dirty="0"/>
          </a:p>
        </p:txBody>
      </p:sp>
      <p:sp>
        <p:nvSpPr>
          <p:cNvPr id="4" name="Shape 2"/>
          <p:cNvSpPr/>
          <p:nvPr/>
        </p:nvSpPr>
        <p:spPr>
          <a:xfrm>
            <a:off x="745569" y="3619738"/>
            <a:ext cx="13139261" cy="3684270"/>
          </a:xfrm>
          <a:prstGeom prst="roundRect">
            <a:avLst>
              <a:gd name="adj" fmla="val 867"/>
            </a:avLst>
          </a:prstGeom>
          <a:noFill/>
          <a:ln w="7620">
            <a:solidFill>
              <a:srgbClr val="000000">
                <a:alpha val="8000"/>
              </a:srgbClr>
            </a:solidFill>
            <a:prstDash val="solid"/>
          </a:ln>
        </p:spPr>
      </p:sp>
      <p:sp>
        <p:nvSpPr>
          <p:cNvPr id="5" name="Shape 3"/>
          <p:cNvSpPr/>
          <p:nvPr/>
        </p:nvSpPr>
        <p:spPr>
          <a:xfrm>
            <a:off x="753189" y="3627358"/>
            <a:ext cx="13124021" cy="611505"/>
          </a:xfrm>
          <a:prstGeom prst="rect">
            <a:avLst/>
          </a:prstGeom>
          <a:solidFill>
            <a:srgbClr val="FFFFFF">
              <a:alpha val="4000"/>
            </a:srgbClr>
          </a:solidFill>
          <a:ln/>
        </p:spPr>
      </p:sp>
      <p:sp>
        <p:nvSpPr>
          <p:cNvPr id="6" name="Text 4"/>
          <p:cNvSpPr/>
          <p:nvPr/>
        </p:nvSpPr>
        <p:spPr>
          <a:xfrm>
            <a:off x="966192" y="3762732"/>
            <a:ext cx="6132195" cy="340757"/>
          </a:xfrm>
          <a:prstGeom prst="rect">
            <a:avLst/>
          </a:prstGeom>
          <a:noFill/>
          <a:ln/>
        </p:spPr>
        <p:txBody>
          <a:bodyPr wrap="none" lIns="0" tIns="0" rIns="0" bIns="0" rtlCol="0" anchor="t"/>
          <a:lstStyle/>
          <a:p>
            <a:pPr indent="0" marL="0">
              <a:lnSpc>
                <a:spcPts val="2650"/>
              </a:lnSpc>
              <a:buNone/>
            </a:pPr>
            <a:r>
              <a:rPr lang="en-US" sz="1650" dirty="0">
                <a:solidFill>
                  <a:srgbClr val="2B4150"/>
                </a:solidFill>
                <a:latin typeface="Source Sans Pro" pitchFamily="34" charset="0"/>
                <a:ea typeface="Source Sans Pro" pitchFamily="34" charset="-122"/>
                <a:cs typeface="Source Sans Pro" pitchFamily="34" charset="-120"/>
              </a:rPr>
              <a:t>Özellik</a:t>
            </a:r>
            <a:endParaRPr lang="en-US" sz="1650" dirty="0"/>
          </a:p>
        </p:txBody>
      </p:sp>
      <p:sp>
        <p:nvSpPr>
          <p:cNvPr id="7" name="Text 5"/>
          <p:cNvSpPr/>
          <p:nvPr/>
        </p:nvSpPr>
        <p:spPr>
          <a:xfrm>
            <a:off x="7532013" y="3762732"/>
            <a:ext cx="6132195" cy="340757"/>
          </a:xfrm>
          <a:prstGeom prst="rect">
            <a:avLst/>
          </a:prstGeom>
          <a:noFill/>
          <a:ln/>
        </p:spPr>
        <p:txBody>
          <a:bodyPr wrap="none" lIns="0" tIns="0" rIns="0" bIns="0" rtlCol="0" anchor="t"/>
          <a:lstStyle/>
          <a:p>
            <a:pPr indent="0" marL="0">
              <a:lnSpc>
                <a:spcPts val="2650"/>
              </a:lnSpc>
              <a:buNone/>
            </a:pPr>
            <a:r>
              <a:rPr lang="en-US" sz="1650" dirty="0">
                <a:solidFill>
                  <a:srgbClr val="2B4150"/>
                </a:solidFill>
                <a:latin typeface="Source Sans Pro" pitchFamily="34" charset="0"/>
                <a:ea typeface="Source Sans Pro" pitchFamily="34" charset="-122"/>
                <a:cs typeface="Source Sans Pro" pitchFamily="34" charset="-120"/>
              </a:rPr>
              <a:t>Açıklama</a:t>
            </a:r>
            <a:endParaRPr lang="en-US" sz="1650" dirty="0"/>
          </a:p>
        </p:txBody>
      </p:sp>
      <p:sp>
        <p:nvSpPr>
          <p:cNvPr id="8" name="Shape 6"/>
          <p:cNvSpPr/>
          <p:nvPr/>
        </p:nvSpPr>
        <p:spPr>
          <a:xfrm>
            <a:off x="753189" y="4238863"/>
            <a:ext cx="13124021" cy="611505"/>
          </a:xfrm>
          <a:prstGeom prst="rect">
            <a:avLst/>
          </a:prstGeom>
          <a:solidFill>
            <a:srgbClr val="000000">
              <a:alpha val="4000"/>
            </a:srgbClr>
          </a:solidFill>
          <a:ln/>
        </p:spPr>
      </p:sp>
      <p:sp>
        <p:nvSpPr>
          <p:cNvPr id="9" name="Text 7"/>
          <p:cNvSpPr/>
          <p:nvPr/>
        </p:nvSpPr>
        <p:spPr>
          <a:xfrm>
            <a:off x="966192" y="4374237"/>
            <a:ext cx="6132195" cy="340757"/>
          </a:xfrm>
          <a:prstGeom prst="rect">
            <a:avLst/>
          </a:prstGeom>
          <a:noFill/>
          <a:ln/>
        </p:spPr>
        <p:txBody>
          <a:bodyPr wrap="none" lIns="0" tIns="0" rIns="0" bIns="0" rtlCol="0" anchor="t"/>
          <a:lstStyle/>
          <a:p>
            <a:pPr indent="0" marL="0">
              <a:lnSpc>
                <a:spcPts val="2650"/>
              </a:lnSpc>
              <a:buNone/>
            </a:pPr>
            <a:r>
              <a:rPr lang="en-US" sz="1650" dirty="0">
                <a:solidFill>
                  <a:srgbClr val="2B4150"/>
                </a:solidFill>
                <a:latin typeface="Source Sans Pro" pitchFamily="34" charset="0"/>
                <a:ea typeface="Source Sans Pro" pitchFamily="34" charset="-122"/>
                <a:cs typeface="Source Sans Pro" pitchFamily="34" charset="-120"/>
              </a:rPr>
              <a:t>ID</a:t>
            </a:r>
            <a:endParaRPr lang="en-US" sz="1650" dirty="0"/>
          </a:p>
        </p:txBody>
      </p:sp>
      <p:sp>
        <p:nvSpPr>
          <p:cNvPr id="10" name="Text 8"/>
          <p:cNvSpPr/>
          <p:nvPr/>
        </p:nvSpPr>
        <p:spPr>
          <a:xfrm>
            <a:off x="7532013" y="4374237"/>
            <a:ext cx="6132195" cy="340757"/>
          </a:xfrm>
          <a:prstGeom prst="rect">
            <a:avLst/>
          </a:prstGeom>
          <a:noFill/>
          <a:ln/>
        </p:spPr>
        <p:txBody>
          <a:bodyPr wrap="none" lIns="0" tIns="0" rIns="0" bIns="0" rtlCol="0" anchor="t"/>
          <a:lstStyle/>
          <a:p>
            <a:pPr indent="0" marL="0">
              <a:lnSpc>
                <a:spcPts val="2650"/>
              </a:lnSpc>
              <a:buNone/>
            </a:pPr>
            <a:r>
              <a:rPr lang="en-US" sz="1650" dirty="0">
                <a:solidFill>
                  <a:srgbClr val="2B4150"/>
                </a:solidFill>
                <a:latin typeface="Source Sans Pro" pitchFamily="34" charset="0"/>
                <a:ea typeface="Source Sans Pro" pitchFamily="34" charset="-122"/>
                <a:cs typeface="Source Sans Pro" pitchFamily="34" charset="-120"/>
              </a:rPr>
              <a:t>Hastaya atanmış bir kimlik numarası</a:t>
            </a:r>
            <a:endParaRPr lang="en-US" sz="1650" dirty="0"/>
          </a:p>
        </p:txBody>
      </p:sp>
      <p:sp>
        <p:nvSpPr>
          <p:cNvPr id="11" name="Shape 9"/>
          <p:cNvSpPr/>
          <p:nvPr/>
        </p:nvSpPr>
        <p:spPr>
          <a:xfrm>
            <a:off x="753189" y="4850368"/>
            <a:ext cx="13124021" cy="611505"/>
          </a:xfrm>
          <a:prstGeom prst="rect">
            <a:avLst/>
          </a:prstGeom>
          <a:solidFill>
            <a:srgbClr val="FFFFFF">
              <a:alpha val="4000"/>
            </a:srgbClr>
          </a:solidFill>
          <a:ln/>
        </p:spPr>
      </p:sp>
      <p:sp>
        <p:nvSpPr>
          <p:cNvPr id="12" name="Text 10"/>
          <p:cNvSpPr/>
          <p:nvPr/>
        </p:nvSpPr>
        <p:spPr>
          <a:xfrm>
            <a:off x="966192" y="4985742"/>
            <a:ext cx="6132195" cy="340757"/>
          </a:xfrm>
          <a:prstGeom prst="rect">
            <a:avLst/>
          </a:prstGeom>
          <a:noFill/>
          <a:ln/>
        </p:spPr>
        <p:txBody>
          <a:bodyPr wrap="none" lIns="0" tIns="0" rIns="0" bIns="0" rtlCol="0" anchor="t"/>
          <a:lstStyle/>
          <a:p>
            <a:pPr indent="0" marL="0">
              <a:lnSpc>
                <a:spcPts val="2650"/>
              </a:lnSpc>
              <a:buNone/>
            </a:pPr>
            <a:r>
              <a:rPr lang="en-US" sz="1650" dirty="0">
                <a:solidFill>
                  <a:srgbClr val="2B4150"/>
                </a:solidFill>
                <a:latin typeface="Source Sans Pro" pitchFamily="34" charset="0"/>
                <a:ea typeface="Source Sans Pro" pitchFamily="34" charset="-122"/>
                <a:cs typeface="Source Sans Pro" pitchFamily="34" charset="-120"/>
              </a:rPr>
              <a:t>Diagnosis</a:t>
            </a:r>
            <a:endParaRPr lang="en-US" sz="1650" dirty="0"/>
          </a:p>
        </p:txBody>
      </p:sp>
      <p:sp>
        <p:nvSpPr>
          <p:cNvPr id="13" name="Text 11"/>
          <p:cNvSpPr/>
          <p:nvPr/>
        </p:nvSpPr>
        <p:spPr>
          <a:xfrm>
            <a:off x="7532013" y="4985742"/>
            <a:ext cx="6132195" cy="340757"/>
          </a:xfrm>
          <a:prstGeom prst="rect">
            <a:avLst/>
          </a:prstGeom>
          <a:noFill/>
          <a:ln/>
        </p:spPr>
        <p:txBody>
          <a:bodyPr wrap="none" lIns="0" tIns="0" rIns="0" bIns="0" rtlCol="0" anchor="t"/>
          <a:lstStyle/>
          <a:p>
            <a:pPr indent="0" marL="0">
              <a:lnSpc>
                <a:spcPts val="2650"/>
              </a:lnSpc>
              <a:buNone/>
            </a:pPr>
            <a:r>
              <a:rPr lang="en-US" sz="1650" dirty="0">
                <a:solidFill>
                  <a:srgbClr val="2B4150"/>
                </a:solidFill>
                <a:latin typeface="Source Sans Pro" pitchFamily="34" charset="0"/>
                <a:ea typeface="Source Sans Pro" pitchFamily="34" charset="-122"/>
                <a:cs typeface="Source Sans Pro" pitchFamily="34" charset="-120"/>
              </a:rPr>
              <a:t>Teşhis sonucu (Benign veya Malignant)</a:t>
            </a:r>
            <a:endParaRPr lang="en-US" sz="1650" dirty="0"/>
          </a:p>
        </p:txBody>
      </p:sp>
      <p:sp>
        <p:nvSpPr>
          <p:cNvPr id="14" name="Shape 12"/>
          <p:cNvSpPr/>
          <p:nvPr/>
        </p:nvSpPr>
        <p:spPr>
          <a:xfrm>
            <a:off x="753189" y="5461873"/>
            <a:ext cx="13124021" cy="611505"/>
          </a:xfrm>
          <a:prstGeom prst="rect">
            <a:avLst/>
          </a:prstGeom>
          <a:solidFill>
            <a:srgbClr val="000000">
              <a:alpha val="4000"/>
            </a:srgbClr>
          </a:solidFill>
          <a:ln/>
        </p:spPr>
      </p:sp>
      <p:sp>
        <p:nvSpPr>
          <p:cNvPr id="15" name="Text 13"/>
          <p:cNvSpPr/>
          <p:nvPr/>
        </p:nvSpPr>
        <p:spPr>
          <a:xfrm>
            <a:off x="966192" y="5597247"/>
            <a:ext cx="6132195" cy="340757"/>
          </a:xfrm>
          <a:prstGeom prst="rect">
            <a:avLst/>
          </a:prstGeom>
          <a:noFill/>
          <a:ln/>
        </p:spPr>
        <p:txBody>
          <a:bodyPr wrap="none" lIns="0" tIns="0" rIns="0" bIns="0" rtlCol="0" anchor="t"/>
          <a:lstStyle/>
          <a:p>
            <a:pPr indent="0" marL="0">
              <a:lnSpc>
                <a:spcPts val="2650"/>
              </a:lnSpc>
              <a:buNone/>
            </a:pPr>
            <a:r>
              <a:rPr lang="en-US" sz="1650" dirty="0">
                <a:solidFill>
                  <a:srgbClr val="2B4150"/>
                </a:solidFill>
                <a:latin typeface="Source Sans Pro" pitchFamily="34" charset="0"/>
                <a:ea typeface="Source Sans Pro" pitchFamily="34" charset="-122"/>
                <a:cs typeface="Source Sans Pro" pitchFamily="34" charset="-120"/>
              </a:rPr>
              <a:t>Radius, Texture, Perimeter, Area</a:t>
            </a:r>
            <a:endParaRPr lang="en-US" sz="1650" dirty="0"/>
          </a:p>
        </p:txBody>
      </p:sp>
      <p:sp>
        <p:nvSpPr>
          <p:cNvPr id="16" name="Text 14"/>
          <p:cNvSpPr/>
          <p:nvPr/>
        </p:nvSpPr>
        <p:spPr>
          <a:xfrm>
            <a:off x="7532013" y="5597247"/>
            <a:ext cx="6132195" cy="340757"/>
          </a:xfrm>
          <a:prstGeom prst="rect">
            <a:avLst/>
          </a:prstGeom>
          <a:noFill/>
          <a:ln/>
        </p:spPr>
        <p:txBody>
          <a:bodyPr wrap="none" lIns="0" tIns="0" rIns="0" bIns="0" rtlCol="0" anchor="t"/>
          <a:lstStyle/>
          <a:p>
            <a:pPr indent="0" marL="0">
              <a:lnSpc>
                <a:spcPts val="2650"/>
              </a:lnSpc>
              <a:buNone/>
            </a:pPr>
            <a:r>
              <a:rPr lang="en-US" sz="1650" dirty="0">
                <a:solidFill>
                  <a:srgbClr val="2B4150"/>
                </a:solidFill>
                <a:latin typeface="Source Sans Pro" pitchFamily="34" charset="0"/>
                <a:ea typeface="Source Sans Pro" pitchFamily="34" charset="-122"/>
                <a:cs typeface="Source Sans Pro" pitchFamily="34" charset="-120"/>
              </a:rPr>
              <a:t>Tümörün boyutunu ve şeklini tanımlayan ölçümler</a:t>
            </a:r>
            <a:endParaRPr lang="en-US" sz="1650" dirty="0"/>
          </a:p>
        </p:txBody>
      </p:sp>
      <p:sp>
        <p:nvSpPr>
          <p:cNvPr id="17" name="Shape 15"/>
          <p:cNvSpPr/>
          <p:nvPr/>
        </p:nvSpPr>
        <p:spPr>
          <a:xfrm>
            <a:off x="753189" y="6073378"/>
            <a:ext cx="13124021" cy="611505"/>
          </a:xfrm>
          <a:prstGeom prst="rect">
            <a:avLst/>
          </a:prstGeom>
          <a:solidFill>
            <a:srgbClr val="FFFFFF">
              <a:alpha val="4000"/>
            </a:srgbClr>
          </a:solidFill>
          <a:ln/>
        </p:spPr>
      </p:sp>
      <p:sp>
        <p:nvSpPr>
          <p:cNvPr id="18" name="Text 16"/>
          <p:cNvSpPr/>
          <p:nvPr/>
        </p:nvSpPr>
        <p:spPr>
          <a:xfrm>
            <a:off x="966192" y="6208752"/>
            <a:ext cx="6132195" cy="340757"/>
          </a:xfrm>
          <a:prstGeom prst="rect">
            <a:avLst/>
          </a:prstGeom>
          <a:noFill/>
          <a:ln/>
        </p:spPr>
        <p:txBody>
          <a:bodyPr wrap="none" lIns="0" tIns="0" rIns="0" bIns="0" rtlCol="0" anchor="t"/>
          <a:lstStyle/>
          <a:p>
            <a:pPr indent="0" marL="0">
              <a:lnSpc>
                <a:spcPts val="2650"/>
              </a:lnSpc>
              <a:buNone/>
            </a:pPr>
            <a:r>
              <a:rPr lang="en-US" sz="1650" dirty="0">
                <a:solidFill>
                  <a:srgbClr val="2B4150"/>
                </a:solidFill>
                <a:latin typeface="Source Sans Pro" pitchFamily="34" charset="0"/>
                <a:ea typeface="Source Sans Pro" pitchFamily="34" charset="-122"/>
                <a:cs typeface="Source Sans Pro" pitchFamily="34" charset="-120"/>
              </a:rPr>
              <a:t>Smoothness, Compactness, Concavity, Concave Points</a:t>
            </a:r>
            <a:endParaRPr lang="en-US" sz="1650" dirty="0"/>
          </a:p>
        </p:txBody>
      </p:sp>
      <p:sp>
        <p:nvSpPr>
          <p:cNvPr id="19" name="Text 17"/>
          <p:cNvSpPr/>
          <p:nvPr/>
        </p:nvSpPr>
        <p:spPr>
          <a:xfrm>
            <a:off x="7532013" y="6208752"/>
            <a:ext cx="6132195" cy="340757"/>
          </a:xfrm>
          <a:prstGeom prst="rect">
            <a:avLst/>
          </a:prstGeom>
          <a:noFill/>
          <a:ln/>
        </p:spPr>
        <p:txBody>
          <a:bodyPr wrap="none" lIns="0" tIns="0" rIns="0" bIns="0" rtlCol="0" anchor="t"/>
          <a:lstStyle/>
          <a:p>
            <a:pPr indent="0" marL="0">
              <a:lnSpc>
                <a:spcPts val="2650"/>
              </a:lnSpc>
              <a:buNone/>
            </a:pPr>
            <a:r>
              <a:rPr lang="en-US" sz="1650" dirty="0">
                <a:solidFill>
                  <a:srgbClr val="2B4150"/>
                </a:solidFill>
                <a:latin typeface="Source Sans Pro" pitchFamily="34" charset="0"/>
                <a:ea typeface="Source Sans Pro" pitchFamily="34" charset="-122"/>
                <a:cs typeface="Source Sans Pro" pitchFamily="34" charset="-120"/>
              </a:rPr>
              <a:t>Tümörün dokusunu ve yüzey özelliklerini tanımlayan ölçümler</a:t>
            </a:r>
            <a:endParaRPr lang="en-US" sz="1650" dirty="0"/>
          </a:p>
        </p:txBody>
      </p:sp>
      <p:sp>
        <p:nvSpPr>
          <p:cNvPr id="20" name="Shape 18"/>
          <p:cNvSpPr/>
          <p:nvPr/>
        </p:nvSpPr>
        <p:spPr>
          <a:xfrm>
            <a:off x="753189" y="6684883"/>
            <a:ext cx="13124021" cy="611505"/>
          </a:xfrm>
          <a:prstGeom prst="rect">
            <a:avLst/>
          </a:prstGeom>
          <a:solidFill>
            <a:srgbClr val="000000">
              <a:alpha val="4000"/>
            </a:srgbClr>
          </a:solidFill>
          <a:ln/>
        </p:spPr>
      </p:sp>
      <p:sp>
        <p:nvSpPr>
          <p:cNvPr id="21" name="Text 19"/>
          <p:cNvSpPr/>
          <p:nvPr/>
        </p:nvSpPr>
        <p:spPr>
          <a:xfrm>
            <a:off x="966192" y="6820257"/>
            <a:ext cx="6132195" cy="340757"/>
          </a:xfrm>
          <a:prstGeom prst="rect">
            <a:avLst/>
          </a:prstGeom>
          <a:noFill/>
          <a:ln/>
        </p:spPr>
        <p:txBody>
          <a:bodyPr wrap="none" lIns="0" tIns="0" rIns="0" bIns="0" rtlCol="0" anchor="t"/>
          <a:lstStyle/>
          <a:p>
            <a:pPr indent="0" marL="0">
              <a:lnSpc>
                <a:spcPts val="2650"/>
              </a:lnSpc>
              <a:buNone/>
            </a:pPr>
            <a:r>
              <a:rPr lang="en-US" sz="1650" dirty="0">
                <a:solidFill>
                  <a:srgbClr val="2B4150"/>
                </a:solidFill>
                <a:latin typeface="Source Sans Pro" pitchFamily="34" charset="0"/>
                <a:ea typeface="Source Sans Pro" pitchFamily="34" charset="-122"/>
                <a:cs typeface="Source Sans Pro" pitchFamily="34" charset="-120"/>
              </a:rPr>
              <a:t>Symmetry, Fractal Dimension</a:t>
            </a:r>
            <a:endParaRPr lang="en-US" sz="1650" dirty="0"/>
          </a:p>
        </p:txBody>
      </p:sp>
      <p:sp>
        <p:nvSpPr>
          <p:cNvPr id="22" name="Text 20"/>
          <p:cNvSpPr/>
          <p:nvPr/>
        </p:nvSpPr>
        <p:spPr>
          <a:xfrm>
            <a:off x="7532013" y="6820257"/>
            <a:ext cx="6132195" cy="340757"/>
          </a:xfrm>
          <a:prstGeom prst="rect">
            <a:avLst/>
          </a:prstGeom>
          <a:noFill/>
          <a:ln/>
        </p:spPr>
        <p:txBody>
          <a:bodyPr wrap="none" lIns="0" tIns="0" rIns="0" bIns="0" rtlCol="0" anchor="t"/>
          <a:lstStyle/>
          <a:p>
            <a:pPr indent="0" marL="0">
              <a:lnSpc>
                <a:spcPts val="2650"/>
              </a:lnSpc>
              <a:buNone/>
            </a:pPr>
            <a:r>
              <a:rPr lang="en-US" sz="1650" dirty="0">
                <a:solidFill>
                  <a:srgbClr val="2B4150"/>
                </a:solidFill>
                <a:latin typeface="Source Sans Pro" pitchFamily="34" charset="0"/>
                <a:ea typeface="Source Sans Pro" pitchFamily="34" charset="-122"/>
                <a:cs typeface="Source Sans Pro" pitchFamily="34" charset="-120"/>
              </a:rPr>
              <a:t>Tümörün şeklinin düzenliliğini ve karmaşıklığını tanımlayan ölçümler</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74370"/>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3. Veri Ön İşleme</a:t>
            </a:r>
            <a:endParaRPr lang="en-US" sz="4450" dirty="0"/>
          </a:p>
        </p:txBody>
      </p:sp>
      <p:sp>
        <p:nvSpPr>
          <p:cNvPr id="3" name="Text 1"/>
          <p:cNvSpPr/>
          <p:nvPr/>
        </p:nvSpPr>
        <p:spPr>
          <a:xfrm>
            <a:off x="793790" y="1836777"/>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Veri ön işleme, makine öğrenmesi modellerinin performansını artırmak için kritik bir adımdır. Bu çalışmada, veri setini sınıflandırma modellerine beslemeden önce aşağıdaki ön işleme adımları gerçekleştirilmiştir:</a:t>
            </a:r>
            <a:endParaRPr lang="en-US" sz="1750" dirty="0"/>
          </a:p>
        </p:txBody>
      </p:sp>
      <p:sp>
        <p:nvSpPr>
          <p:cNvPr id="4" name="Shape 2"/>
          <p:cNvSpPr/>
          <p:nvPr/>
        </p:nvSpPr>
        <p:spPr>
          <a:xfrm>
            <a:off x="793790" y="3072884"/>
            <a:ext cx="510302" cy="510302"/>
          </a:xfrm>
          <a:prstGeom prst="roundRect">
            <a:avLst>
              <a:gd name="adj" fmla="val 6667"/>
            </a:avLst>
          </a:prstGeom>
          <a:solidFill>
            <a:srgbClr val="F3EEE3"/>
          </a:solidFill>
          <a:ln/>
        </p:spPr>
      </p:sp>
      <p:sp>
        <p:nvSpPr>
          <p:cNvPr id="5" name="Text 3"/>
          <p:cNvSpPr/>
          <p:nvPr/>
        </p:nvSpPr>
        <p:spPr>
          <a:xfrm>
            <a:off x="969169" y="3157895"/>
            <a:ext cx="159544" cy="340281"/>
          </a:xfrm>
          <a:prstGeom prst="rect">
            <a:avLst/>
          </a:prstGeom>
          <a:noFill/>
          <a:ln/>
        </p:spPr>
        <p:txBody>
          <a:bodyPr wrap="none" lIns="0" tIns="0" rIns="0" bIns="0" rtlCol="0" anchor="t"/>
          <a:lstStyle/>
          <a:p>
            <a:pPr algn="ctr" indent="0" marL="0">
              <a:lnSpc>
                <a:spcPts val="2650"/>
              </a:lnSpc>
              <a:buNone/>
            </a:pPr>
            <a:r>
              <a:rPr lang="en-US" sz="2650" dirty="0">
                <a:solidFill>
                  <a:srgbClr val="2B4150"/>
                </a:solidFill>
                <a:latin typeface="MuseoModerno Medium" pitchFamily="34" charset="0"/>
                <a:ea typeface="MuseoModerno Medium" pitchFamily="34" charset="-122"/>
                <a:cs typeface="MuseoModerno Medium" pitchFamily="34" charset="-120"/>
              </a:rPr>
              <a:t>1</a:t>
            </a:r>
            <a:endParaRPr lang="en-US" sz="2650" dirty="0"/>
          </a:p>
        </p:txBody>
      </p:sp>
      <p:sp>
        <p:nvSpPr>
          <p:cNvPr id="6" name="Text 4"/>
          <p:cNvSpPr/>
          <p:nvPr/>
        </p:nvSpPr>
        <p:spPr>
          <a:xfrm>
            <a:off x="1530906" y="307288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Standardizasyon</a:t>
            </a:r>
            <a:endParaRPr lang="en-US" sz="2200" dirty="0"/>
          </a:p>
        </p:txBody>
      </p:sp>
      <p:sp>
        <p:nvSpPr>
          <p:cNvPr id="7" name="Text 5"/>
          <p:cNvSpPr/>
          <p:nvPr/>
        </p:nvSpPr>
        <p:spPr>
          <a:xfrm>
            <a:off x="1530906" y="3563303"/>
            <a:ext cx="3459242" cy="3991928"/>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Veri setindeki her bir özelliğin farklı ölçeklerde olması, sınıflandırıcıların performansını olumsuz etkileyebilir. Bu nedenle, StandardScaler kullanılarak tüm özellikler standartlaştırılmıştır. Bu işlem, her özelliğin ortalamasını 0 ve standart sapmasını 1 yapar. Bu şekilde, tüm özellikler aynı ölçekte işlem görür ve sınıflandırıcılar daha adil bir şekilde karşılaştırılabilir.</a:t>
            </a:r>
            <a:endParaRPr lang="en-US" sz="1750" dirty="0"/>
          </a:p>
        </p:txBody>
      </p:sp>
      <p:sp>
        <p:nvSpPr>
          <p:cNvPr id="8" name="Shape 6"/>
          <p:cNvSpPr/>
          <p:nvPr/>
        </p:nvSpPr>
        <p:spPr>
          <a:xfrm>
            <a:off x="5216962" y="3072884"/>
            <a:ext cx="510302" cy="510302"/>
          </a:xfrm>
          <a:prstGeom prst="roundRect">
            <a:avLst>
              <a:gd name="adj" fmla="val 6667"/>
            </a:avLst>
          </a:prstGeom>
          <a:solidFill>
            <a:srgbClr val="F3EEE3"/>
          </a:solidFill>
          <a:ln/>
        </p:spPr>
      </p:sp>
      <p:sp>
        <p:nvSpPr>
          <p:cNvPr id="9" name="Text 7"/>
          <p:cNvSpPr/>
          <p:nvPr/>
        </p:nvSpPr>
        <p:spPr>
          <a:xfrm>
            <a:off x="5377458" y="3157895"/>
            <a:ext cx="189190" cy="340281"/>
          </a:xfrm>
          <a:prstGeom prst="rect">
            <a:avLst/>
          </a:prstGeom>
          <a:noFill/>
          <a:ln/>
        </p:spPr>
        <p:txBody>
          <a:bodyPr wrap="none" lIns="0" tIns="0" rIns="0" bIns="0" rtlCol="0" anchor="t"/>
          <a:lstStyle/>
          <a:p>
            <a:pPr algn="ctr" indent="0" marL="0">
              <a:lnSpc>
                <a:spcPts val="2650"/>
              </a:lnSpc>
              <a:buNone/>
            </a:pPr>
            <a:r>
              <a:rPr lang="en-US" sz="2650" dirty="0">
                <a:solidFill>
                  <a:srgbClr val="2B4150"/>
                </a:solidFill>
                <a:latin typeface="MuseoModerno Medium" pitchFamily="34" charset="0"/>
                <a:ea typeface="MuseoModerno Medium" pitchFamily="34" charset="-122"/>
                <a:cs typeface="MuseoModerno Medium" pitchFamily="34" charset="-120"/>
              </a:rPr>
              <a:t>2</a:t>
            </a:r>
            <a:endParaRPr lang="en-US" sz="2650" dirty="0"/>
          </a:p>
        </p:txBody>
      </p:sp>
      <p:sp>
        <p:nvSpPr>
          <p:cNvPr id="10" name="Text 8"/>
          <p:cNvSpPr/>
          <p:nvPr/>
        </p:nvSpPr>
        <p:spPr>
          <a:xfrm>
            <a:off x="5954078" y="3072884"/>
            <a:ext cx="3459242" cy="708660"/>
          </a:xfrm>
          <a:prstGeom prst="rect">
            <a:avLst/>
          </a:prstGeom>
          <a:noFill/>
          <a:ln/>
        </p:spPr>
        <p:txBody>
          <a:bodyPr wrap="square" lIns="0" tIns="0" rIns="0" bIns="0" rtlCol="0" anchor="t"/>
          <a:lstStyle/>
          <a:p>
            <a:pPr indent="0" marL="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ID Sütununun Kaldırılması</a:t>
            </a:r>
            <a:endParaRPr lang="en-US" sz="2200" dirty="0"/>
          </a:p>
        </p:txBody>
      </p:sp>
      <p:sp>
        <p:nvSpPr>
          <p:cNvPr id="11" name="Text 9"/>
          <p:cNvSpPr/>
          <p:nvPr/>
        </p:nvSpPr>
        <p:spPr>
          <a:xfrm>
            <a:off x="5954078" y="3917633"/>
            <a:ext cx="3459242" cy="1451610"/>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ID sütunu, sınıflandırma modelinin performansını etkilemeyen bir özelliktir. Bu nedenle, modelleme sürecinde bu sütun kaldırılmıştır.</a:t>
            </a:r>
            <a:endParaRPr lang="en-US" sz="1750" dirty="0"/>
          </a:p>
        </p:txBody>
      </p:sp>
      <p:sp>
        <p:nvSpPr>
          <p:cNvPr id="12" name="Shape 10"/>
          <p:cNvSpPr/>
          <p:nvPr/>
        </p:nvSpPr>
        <p:spPr>
          <a:xfrm>
            <a:off x="9640133" y="3072884"/>
            <a:ext cx="510302" cy="510302"/>
          </a:xfrm>
          <a:prstGeom prst="roundRect">
            <a:avLst>
              <a:gd name="adj" fmla="val 6667"/>
            </a:avLst>
          </a:prstGeom>
          <a:solidFill>
            <a:srgbClr val="F3EEE3"/>
          </a:solidFill>
          <a:ln/>
        </p:spPr>
      </p:sp>
      <p:sp>
        <p:nvSpPr>
          <p:cNvPr id="13" name="Text 11"/>
          <p:cNvSpPr/>
          <p:nvPr/>
        </p:nvSpPr>
        <p:spPr>
          <a:xfrm>
            <a:off x="9799677" y="3157895"/>
            <a:ext cx="191214" cy="340281"/>
          </a:xfrm>
          <a:prstGeom prst="rect">
            <a:avLst/>
          </a:prstGeom>
          <a:noFill/>
          <a:ln/>
        </p:spPr>
        <p:txBody>
          <a:bodyPr wrap="none" lIns="0" tIns="0" rIns="0" bIns="0" rtlCol="0" anchor="t"/>
          <a:lstStyle/>
          <a:p>
            <a:pPr algn="ctr" indent="0" marL="0">
              <a:lnSpc>
                <a:spcPts val="2650"/>
              </a:lnSpc>
              <a:buNone/>
            </a:pPr>
            <a:r>
              <a:rPr lang="en-US" sz="2650" dirty="0">
                <a:solidFill>
                  <a:srgbClr val="2B4150"/>
                </a:solidFill>
                <a:latin typeface="MuseoModerno Medium" pitchFamily="34" charset="0"/>
                <a:ea typeface="MuseoModerno Medium" pitchFamily="34" charset="-122"/>
                <a:cs typeface="MuseoModerno Medium" pitchFamily="34" charset="-120"/>
              </a:rPr>
              <a:t>3</a:t>
            </a:r>
            <a:endParaRPr lang="en-US" sz="2650" dirty="0"/>
          </a:p>
        </p:txBody>
      </p:sp>
      <p:sp>
        <p:nvSpPr>
          <p:cNvPr id="14" name="Text 12"/>
          <p:cNvSpPr/>
          <p:nvPr/>
        </p:nvSpPr>
        <p:spPr>
          <a:xfrm>
            <a:off x="10377249" y="3072884"/>
            <a:ext cx="3459242" cy="708660"/>
          </a:xfrm>
          <a:prstGeom prst="rect">
            <a:avLst/>
          </a:prstGeom>
          <a:noFill/>
          <a:ln/>
        </p:spPr>
        <p:txBody>
          <a:bodyPr wrap="square" lIns="0" tIns="0" rIns="0" bIns="0" rtlCol="0" anchor="t"/>
          <a:lstStyle/>
          <a:p>
            <a:pPr indent="0" marL="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Teşhis Etiketinin Kodlanması</a:t>
            </a:r>
            <a:endParaRPr lang="en-US" sz="2200" dirty="0"/>
          </a:p>
        </p:txBody>
      </p:sp>
      <p:sp>
        <p:nvSpPr>
          <p:cNvPr id="15" name="Text 13"/>
          <p:cNvSpPr/>
          <p:nvPr/>
        </p:nvSpPr>
        <p:spPr>
          <a:xfrm>
            <a:off x="10377249" y="3917633"/>
            <a:ext cx="3459242" cy="2540318"/>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Teşhis etiketi (Diagnosis), orijinal olarak 'Benign' ve 'Malignant' olarak ifade edilmiştir. Modelleme sürecinde, bu etiketler sırasıyla 0 ve 1 olarak kodlanmıştır. Bu, sınıflandırma modelleri için sayısal bir temsil sağlar.</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26877"/>
            <a:ext cx="8086249" cy="708779"/>
          </a:xfrm>
          <a:prstGeom prst="rect">
            <a:avLst/>
          </a:prstGeom>
          <a:noFill/>
          <a:ln/>
        </p:spPr>
        <p:txBody>
          <a:bodyPr wrap="none" lIns="0" tIns="0" rIns="0" bIns="0" rtlCol="0" anchor="t"/>
          <a:lstStyle/>
          <a:p>
            <a:pPr indent="0" marL="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4. Boyut İndirgeme Teknikleri</a:t>
            </a:r>
            <a:endParaRPr lang="en-US" sz="4450" dirty="0"/>
          </a:p>
        </p:txBody>
      </p:sp>
      <p:sp>
        <p:nvSpPr>
          <p:cNvPr id="3" name="Text 1"/>
          <p:cNvSpPr/>
          <p:nvPr/>
        </p:nvSpPr>
        <p:spPr>
          <a:xfrm>
            <a:off x="793790" y="1889284"/>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Boyut indirgeme teknikleri, yüksek boyutlu veri setlerindeki değişken sayısını azaltmak için kullanılır. Bu teknikler, verilerin yapısını koruyarak, daha az sayıda değişken kullanarak sınıflandırma modellerinin performansını artırabilir. Bu çalışmada, üç farklı boyut indirgeme yöntemi kullanılmıştır:</a:t>
            </a:r>
            <a:endParaRPr lang="en-US" sz="1750" dirty="0"/>
          </a:p>
        </p:txBody>
      </p:sp>
      <p:sp>
        <p:nvSpPr>
          <p:cNvPr id="4" name="Text 2"/>
          <p:cNvSpPr/>
          <p:nvPr/>
        </p:nvSpPr>
        <p:spPr>
          <a:xfrm>
            <a:off x="793790" y="3459956"/>
            <a:ext cx="3978116" cy="708660"/>
          </a:xfrm>
          <a:prstGeom prst="rect">
            <a:avLst/>
          </a:prstGeom>
          <a:noFill/>
          <a:ln/>
        </p:spPr>
        <p:txBody>
          <a:bodyPr wrap="square" lIns="0" tIns="0" rIns="0" bIns="0" rtlCol="0" anchor="t"/>
          <a:lstStyle/>
          <a:p>
            <a:pPr indent="0" marL="0">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Principal Component Analysis (PCA)</a:t>
            </a:r>
            <a:endParaRPr lang="en-US" sz="2200" dirty="0"/>
          </a:p>
        </p:txBody>
      </p:sp>
      <p:sp>
        <p:nvSpPr>
          <p:cNvPr id="5" name="Text 3"/>
          <p:cNvSpPr/>
          <p:nvPr/>
        </p:nvSpPr>
        <p:spPr>
          <a:xfrm>
            <a:off x="793790" y="4395430"/>
            <a:ext cx="3978116" cy="2540318"/>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PCA, verilerdeki varyansı koruyarak boyut indirgemeyi hedefleyen bir tekniktir. Bu yöntem, verilerdeki çokluğu azaltarak özelliklerin daha anlamlı hale getirilmesini sağlar. PCA, ilk bileşenleri verilerdeki en büyük varyansın yönlerini temsil edecek şekilde seçer.</a:t>
            </a:r>
            <a:endParaRPr lang="en-US" sz="1750" dirty="0"/>
          </a:p>
        </p:txBody>
      </p:sp>
      <p:sp>
        <p:nvSpPr>
          <p:cNvPr id="6" name="Text 4"/>
          <p:cNvSpPr/>
          <p:nvPr/>
        </p:nvSpPr>
        <p:spPr>
          <a:xfrm>
            <a:off x="5332928" y="3459956"/>
            <a:ext cx="3978116" cy="708660"/>
          </a:xfrm>
          <a:prstGeom prst="rect">
            <a:avLst/>
          </a:prstGeom>
          <a:noFill/>
          <a:ln/>
        </p:spPr>
        <p:txBody>
          <a:bodyPr wrap="square" lIns="0" tIns="0" rIns="0" bIns="0" rtlCol="0" anchor="t"/>
          <a:lstStyle/>
          <a:p>
            <a:pPr indent="0" marL="0">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Linear Discriminant Analysis (LDA)</a:t>
            </a:r>
            <a:endParaRPr lang="en-US" sz="2200" dirty="0"/>
          </a:p>
        </p:txBody>
      </p:sp>
      <p:sp>
        <p:nvSpPr>
          <p:cNvPr id="7" name="Text 5"/>
          <p:cNvSpPr/>
          <p:nvPr/>
        </p:nvSpPr>
        <p:spPr>
          <a:xfrm>
            <a:off x="5332928" y="4395430"/>
            <a:ext cx="3978116" cy="2903220"/>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LDA, sınıflandırma amaçlı problemlerde kullanılan bir tekniktir. Sınıf içi varyansı minimize ederken sınıflar arasındaki farkı maksimize etmeye çalışır. LDA, sınıf ayrımına odaklanan ve bu nedenle sınıflandırma modelleri için daha uygun bir boyut indirgeme yöntemi olarak kabul edilir.</a:t>
            </a:r>
            <a:endParaRPr lang="en-US" sz="1750" dirty="0"/>
          </a:p>
        </p:txBody>
      </p:sp>
      <p:sp>
        <p:nvSpPr>
          <p:cNvPr id="8" name="Text 6"/>
          <p:cNvSpPr/>
          <p:nvPr/>
        </p:nvSpPr>
        <p:spPr>
          <a:xfrm>
            <a:off x="9872067" y="3459956"/>
            <a:ext cx="3978116" cy="708660"/>
          </a:xfrm>
          <a:prstGeom prst="rect">
            <a:avLst/>
          </a:prstGeom>
          <a:noFill/>
          <a:ln/>
        </p:spPr>
        <p:txBody>
          <a:bodyPr wrap="square" lIns="0" tIns="0" rIns="0" bIns="0" rtlCol="0" anchor="t"/>
          <a:lstStyle/>
          <a:p>
            <a:pPr indent="0" marL="0">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t-Distributed Stochastic Neighbor Embedding (t-SNE)</a:t>
            </a:r>
            <a:endParaRPr lang="en-US" sz="2200" dirty="0"/>
          </a:p>
        </p:txBody>
      </p:sp>
      <p:sp>
        <p:nvSpPr>
          <p:cNvPr id="9" name="Text 7"/>
          <p:cNvSpPr/>
          <p:nvPr/>
        </p:nvSpPr>
        <p:spPr>
          <a:xfrm>
            <a:off x="9872067" y="4395430"/>
            <a:ext cx="3978116" cy="2177415"/>
          </a:xfrm>
          <a:prstGeom prst="rect">
            <a:avLst/>
          </a:prstGeom>
          <a:noFill/>
          <a:ln/>
        </p:spPr>
        <p:txBody>
          <a:bodyPr wrap="square" lIns="0" tIns="0" rIns="0" bIns="0" rtlCol="0" anchor="t"/>
          <a:lstStyle/>
          <a:p>
            <a:pPr indent="0" marL="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t-SNE, yüksek boyutlu verilerin yapısını koruyarak düşük boyutlu bir haritalama oluşturan bir tekniktir. Bu yöntem, özellikle görselleştirme amaçlı olarak kullanılır ve verilerin karmaşık yapısını daha iyi anlamayı sağlar.</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1996" y="722590"/>
            <a:ext cx="9804202" cy="653653"/>
          </a:xfrm>
          <a:prstGeom prst="rect">
            <a:avLst/>
          </a:prstGeom>
          <a:noFill/>
          <a:ln/>
        </p:spPr>
        <p:txBody>
          <a:bodyPr wrap="none" lIns="0" tIns="0" rIns="0" bIns="0" rtlCol="0" anchor="t"/>
          <a:lstStyle/>
          <a:p>
            <a:pPr indent="0" marL="0">
              <a:lnSpc>
                <a:spcPts val="5100"/>
              </a:lnSpc>
              <a:buNone/>
            </a:pPr>
            <a:r>
              <a:rPr lang="en-US" sz="4100" dirty="0">
                <a:solidFill>
                  <a:srgbClr val="124E73"/>
                </a:solidFill>
                <a:latin typeface="MuseoModerno Medium" pitchFamily="34" charset="0"/>
                <a:ea typeface="MuseoModerno Medium" pitchFamily="34" charset="-122"/>
                <a:cs typeface="MuseoModerno Medium" pitchFamily="34" charset="-120"/>
              </a:rPr>
              <a:t>4.1 Principal Component Analysis (PCA)</a:t>
            </a:r>
            <a:endParaRPr lang="en-US" sz="4100" dirty="0"/>
          </a:p>
        </p:txBody>
      </p:sp>
      <p:sp>
        <p:nvSpPr>
          <p:cNvPr id="3" name="Text 1"/>
          <p:cNvSpPr/>
          <p:nvPr/>
        </p:nvSpPr>
        <p:spPr>
          <a:xfrm>
            <a:off x="731996" y="1794510"/>
            <a:ext cx="13166408" cy="669369"/>
          </a:xfrm>
          <a:prstGeom prst="rect">
            <a:avLst/>
          </a:prstGeom>
          <a:noFill/>
          <a:ln/>
        </p:spPr>
        <p:txBody>
          <a:bodyPr wrap="square" lIns="0" tIns="0" rIns="0" bIns="0" rtlCol="0" anchor="t"/>
          <a:lstStyle/>
          <a:p>
            <a:pPr indent="0" marL="0">
              <a:lnSpc>
                <a:spcPts val="2600"/>
              </a:lnSpc>
              <a:buNone/>
            </a:pPr>
            <a:r>
              <a:rPr lang="en-US" sz="1600" dirty="0">
                <a:solidFill>
                  <a:srgbClr val="2B4150"/>
                </a:solidFill>
                <a:latin typeface="Source Sans Pro" pitchFamily="34" charset="0"/>
                <a:ea typeface="Source Sans Pro" pitchFamily="34" charset="-122"/>
                <a:cs typeface="Source Sans Pro" pitchFamily="34" charset="-120"/>
              </a:rPr>
              <a:t>Bu çalışmada, PCA ile 30 özellikli veri setinin 2 bileşene indirgenmesi hedeflenmiştir. PCA algoritması, verideki en büyük varyansı açıklayan 2 bileşeni seçer. Bu sayede, verilerin temel yapısı korunarak boyutu azaltılır.</a:t>
            </a:r>
            <a:endParaRPr lang="en-US" sz="1600" dirty="0"/>
          </a:p>
        </p:txBody>
      </p:sp>
      <p:pic>
        <p:nvPicPr>
          <p:cNvPr id="4" name="Image 0" descr="preencoded.png">    </p:cNvPr>
          <p:cNvPicPr>
            <a:picLocks noChangeAspect="1"/>
          </p:cNvPicPr>
          <p:nvPr/>
        </p:nvPicPr>
        <p:blipFill>
          <a:blip r:embed="rId1"/>
          <a:stretch>
            <a:fillRect/>
          </a:stretch>
        </p:blipFill>
        <p:spPr>
          <a:xfrm>
            <a:off x="731996" y="2699147"/>
            <a:ext cx="3291602" cy="836533"/>
          </a:xfrm>
          <a:prstGeom prst="rect">
            <a:avLst/>
          </a:prstGeom>
        </p:spPr>
      </p:pic>
      <p:sp>
        <p:nvSpPr>
          <p:cNvPr id="5" name="Text 2"/>
          <p:cNvSpPr/>
          <p:nvPr/>
        </p:nvSpPr>
        <p:spPr>
          <a:xfrm>
            <a:off x="941070" y="3849291"/>
            <a:ext cx="2873454" cy="653653"/>
          </a:xfrm>
          <a:prstGeom prst="rect">
            <a:avLst/>
          </a:prstGeom>
          <a:noFill/>
          <a:ln/>
        </p:spPr>
        <p:txBody>
          <a:bodyPr wrap="square" lIns="0" tIns="0" rIns="0" bIns="0" rtlCol="0" anchor="t"/>
          <a:lstStyle/>
          <a:p>
            <a:pPr algn="l" indent="0" marL="0">
              <a:lnSpc>
                <a:spcPts val="2550"/>
              </a:lnSpc>
              <a:buNone/>
            </a:pPr>
            <a:r>
              <a:rPr lang="en-US" sz="2050" dirty="0">
                <a:solidFill>
                  <a:srgbClr val="2B4150"/>
                </a:solidFill>
                <a:latin typeface="MuseoModerno Medium" pitchFamily="34" charset="0"/>
                <a:ea typeface="MuseoModerno Medium" pitchFamily="34" charset="-122"/>
                <a:cs typeface="MuseoModerno Medium" pitchFamily="34" charset="-120"/>
              </a:rPr>
              <a:t>1. Adım: Veri Setinin Merkezlenmesi</a:t>
            </a:r>
            <a:endParaRPr lang="en-US" sz="2050" dirty="0"/>
          </a:p>
        </p:txBody>
      </p:sp>
      <p:sp>
        <p:nvSpPr>
          <p:cNvPr id="6" name="Text 3"/>
          <p:cNvSpPr/>
          <p:nvPr/>
        </p:nvSpPr>
        <p:spPr>
          <a:xfrm>
            <a:off x="941070" y="4628317"/>
            <a:ext cx="2873454" cy="2008108"/>
          </a:xfrm>
          <a:prstGeom prst="rect">
            <a:avLst/>
          </a:prstGeom>
          <a:noFill/>
          <a:ln/>
        </p:spPr>
        <p:txBody>
          <a:bodyPr wrap="square" lIns="0" tIns="0" rIns="0" bIns="0" rtlCol="0" anchor="t"/>
          <a:lstStyle/>
          <a:p>
            <a:pPr algn="l" indent="0" marL="0">
              <a:lnSpc>
                <a:spcPts val="2600"/>
              </a:lnSpc>
              <a:buNone/>
            </a:pPr>
            <a:r>
              <a:rPr lang="en-US" sz="1600" dirty="0">
                <a:solidFill>
                  <a:srgbClr val="2B4150"/>
                </a:solidFill>
                <a:latin typeface="Source Sans Pro" pitchFamily="34" charset="0"/>
                <a:ea typeface="Source Sans Pro" pitchFamily="34" charset="-122"/>
                <a:cs typeface="Source Sans Pro" pitchFamily="34" charset="-120"/>
              </a:rPr>
              <a:t>PCA'nin uygulanması için ilk adım, verilerin ortalamasını 0 yapmaktır. Bu işlem, veri setindeki her bir özelliğin ortalamasını çıkararak gerçekleştirilir.</a:t>
            </a:r>
            <a:endParaRPr lang="en-US" sz="1600" dirty="0"/>
          </a:p>
        </p:txBody>
      </p:sp>
      <p:pic>
        <p:nvPicPr>
          <p:cNvPr id="7" name="Image 1" descr="preencoded.png">    </p:cNvPr>
          <p:cNvPicPr>
            <a:picLocks noChangeAspect="1"/>
          </p:cNvPicPr>
          <p:nvPr/>
        </p:nvPicPr>
        <p:blipFill>
          <a:blip r:embed="rId2"/>
          <a:stretch>
            <a:fillRect/>
          </a:stretch>
        </p:blipFill>
        <p:spPr>
          <a:xfrm>
            <a:off x="4023598" y="2699147"/>
            <a:ext cx="3291602" cy="836533"/>
          </a:xfrm>
          <a:prstGeom prst="rect">
            <a:avLst/>
          </a:prstGeom>
        </p:spPr>
      </p:pic>
      <p:sp>
        <p:nvSpPr>
          <p:cNvPr id="8" name="Text 4"/>
          <p:cNvSpPr/>
          <p:nvPr/>
        </p:nvSpPr>
        <p:spPr>
          <a:xfrm>
            <a:off x="4232672" y="3849291"/>
            <a:ext cx="2873454" cy="980480"/>
          </a:xfrm>
          <a:prstGeom prst="rect">
            <a:avLst/>
          </a:prstGeom>
          <a:noFill/>
          <a:ln/>
        </p:spPr>
        <p:txBody>
          <a:bodyPr wrap="square" lIns="0" tIns="0" rIns="0" bIns="0" rtlCol="0" anchor="t"/>
          <a:lstStyle/>
          <a:p>
            <a:pPr algn="l" indent="0" marL="0">
              <a:lnSpc>
                <a:spcPts val="2550"/>
              </a:lnSpc>
              <a:buNone/>
            </a:pPr>
            <a:r>
              <a:rPr lang="en-US" sz="2050" dirty="0">
                <a:solidFill>
                  <a:srgbClr val="2B4150"/>
                </a:solidFill>
                <a:latin typeface="MuseoModerno Medium" pitchFamily="34" charset="0"/>
                <a:ea typeface="MuseoModerno Medium" pitchFamily="34" charset="-122"/>
                <a:cs typeface="MuseoModerno Medium" pitchFamily="34" charset="-120"/>
              </a:rPr>
              <a:t>2. Adım: Kovaryans Matrisinin Hesaplanması</a:t>
            </a:r>
            <a:endParaRPr lang="en-US" sz="2050" dirty="0"/>
          </a:p>
        </p:txBody>
      </p:sp>
      <p:sp>
        <p:nvSpPr>
          <p:cNvPr id="9" name="Text 5"/>
          <p:cNvSpPr/>
          <p:nvPr/>
        </p:nvSpPr>
        <p:spPr>
          <a:xfrm>
            <a:off x="4232672" y="4955143"/>
            <a:ext cx="2873454" cy="1673423"/>
          </a:xfrm>
          <a:prstGeom prst="rect">
            <a:avLst/>
          </a:prstGeom>
          <a:noFill/>
          <a:ln/>
        </p:spPr>
        <p:txBody>
          <a:bodyPr wrap="square" lIns="0" tIns="0" rIns="0" bIns="0" rtlCol="0" anchor="t"/>
          <a:lstStyle/>
          <a:p>
            <a:pPr algn="l" indent="0" marL="0">
              <a:lnSpc>
                <a:spcPts val="2600"/>
              </a:lnSpc>
              <a:buNone/>
            </a:pPr>
            <a:r>
              <a:rPr lang="en-US" sz="1600" dirty="0">
                <a:solidFill>
                  <a:srgbClr val="2B4150"/>
                </a:solidFill>
                <a:latin typeface="Source Sans Pro" pitchFamily="34" charset="0"/>
                <a:ea typeface="Source Sans Pro" pitchFamily="34" charset="-122"/>
                <a:cs typeface="Source Sans Pro" pitchFamily="34" charset="-120"/>
              </a:rPr>
              <a:t>Merkezlenmiş verilerden kovaryans matrisi hesaplanır. Kovaryans matrisi, farklı özellikler arasındaki ilişkileri gösterir.</a:t>
            </a:r>
            <a:endParaRPr lang="en-US" sz="1600" dirty="0"/>
          </a:p>
        </p:txBody>
      </p:sp>
      <p:pic>
        <p:nvPicPr>
          <p:cNvPr id="10" name="Image 2" descr="preencoded.png">    </p:cNvPr>
          <p:cNvPicPr>
            <a:picLocks noChangeAspect="1"/>
          </p:cNvPicPr>
          <p:nvPr/>
        </p:nvPicPr>
        <p:blipFill>
          <a:blip r:embed="rId3"/>
          <a:stretch>
            <a:fillRect/>
          </a:stretch>
        </p:blipFill>
        <p:spPr>
          <a:xfrm>
            <a:off x="7315200" y="2699147"/>
            <a:ext cx="3291602" cy="836533"/>
          </a:xfrm>
          <a:prstGeom prst="rect">
            <a:avLst/>
          </a:prstGeom>
        </p:spPr>
      </p:pic>
      <p:sp>
        <p:nvSpPr>
          <p:cNvPr id="11" name="Text 6"/>
          <p:cNvSpPr/>
          <p:nvPr/>
        </p:nvSpPr>
        <p:spPr>
          <a:xfrm>
            <a:off x="7524274" y="3849291"/>
            <a:ext cx="2873454" cy="980480"/>
          </a:xfrm>
          <a:prstGeom prst="rect">
            <a:avLst/>
          </a:prstGeom>
          <a:noFill/>
          <a:ln/>
        </p:spPr>
        <p:txBody>
          <a:bodyPr wrap="square" lIns="0" tIns="0" rIns="0" bIns="0" rtlCol="0" anchor="t"/>
          <a:lstStyle/>
          <a:p>
            <a:pPr algn="l" indent="0" marL="0">
              <a:lnSpc>
                <a:spcPts val="2550"/>
              </a:lnSpc>
              <a:buNone/>
            </a:pPr>
            <a:r>
              <a:rPr lang="en-US" sz="2050" dirty="0">
                <a:solidFill>
                  <a:srgbClr val="2B4150"/>
                </a:solidFill>
                <a:latin typeface="MuseoModerno Medium" pitchFamily="34" charset="0"/>
                <a:ea typeface="MuseoModerno Medium" pitchFamily="34" charset="-122"/>
                <a:cs typeface="MuseoModerno Medium" pitchFamily="34" charset="-120"/>
              </a:rPr>
              <a:t>3. Adım: Özvektörlerin ve Özdeğerlerin Hesaplanması</a:t>
            </a:r>
            <a:endParaRPr lang="en-US" sz="2050" dirty="0"/>
          </a:p>
        </p:txBody>
      </p:sp>
      <p:sp>
        <p:nvSpPr>
          <p:cNvPr id="12" name="Text 7"/>
          <p:cNvSpPr/>
          <p:nvPr/>
        </p:nvSpPr>
        <p:spPr>
          <a:xfrm>
            <a:off x="7524274" y="4955143"/>
            <a:ext cx="2873454" cy="2342793"/>
          </a:xfrm>
          <a:prstGeom prst="rect">
            <a:avLst/>
          </a:prstGeom>
          <a:noFill/>
          <a:ln/>
        </p:spPr>
        <p:txBody>
          <a:bodyPr wrap="square" lIns="0" tIns="0" rIns="0" bIns="0" rtlCol="0" anchor="t"/>
          <a:lstStyle/>
          <a:p>
            <a:pPr algn="l" indent="0" marL="0">
              <a:lnSpc>
                <a:spcPts val="2600"/>
              </a:lnSpc>
              <a:buNone/>
            </a:pPr>
            <a:r>
              <a:rPr lang="en-US" sz="1600" dirty="0">
                <a:solidFill>
                  <a:srgbClr val="2B4150"/>
                </a:solidFill>
                <a:latin typeface="Source Sans Pro" pitchFamily="34" charset="0"/>
                <a:ea typeface="Source Sans Pro" pitchFamily="34" charset="-122"/>
                <a:cs typeface="Source Sans Pro" pitchFamily="34" charset="-120"/>
              </a:rPr>
              <a:t>Kovaryans matrisinin özvektörleri ve özdeğerleri hesaplanır. Özvektörler, verilerdeki en büyük varyansın yönlerini temsil eder. Özdeğerler, özvektörlerin karşılık gelen varyansını gösterir.</a:t>
            </a:r>
            <a:endParaRPr lang="en-US" sz="1600" dirty="0"/>
          </a:p>
        </p:txBody>
      </p:sp>
      <p:pic>
        <p:nvPicPr>
          <p:cNvPr id="13" name="Image 3" descr="preencoded.png">    </p:cNvPr>
          <p:cNvPicPr>
            <a:picLocks noChangeAspect="1"/>
          </p:cNvPicPr>
          <p:nvPr/>
        </p:nvPicPr>
        <p:blipFill>
          <a:blip r:embed="rId4"/>
          <a:stretch>
            <a:fillRect/>
          </a:stretch>
        </p:blipFill>
        <p:spPr>
          <a:xfrm>
            <a:off x="10606802" y="2699147"/>
            <a:ext cx="3291602" cy="836533"/>
          </a:xfrm>
          <a:prstGeom prst="rect">
            <a:avLst/>
          </a:prstGeom>
        </p:spPr>
      </p:pic>
      <p:sp>
        <p:nvSpPr>
          <p:cNvPr id="14" name="Text 8"/>
          <p:cNvSpPr/>
          <p:nvPr/>
        </p:nvSpPr>
        <p:spPr>
          <a:xfrm>
            <a:off x="10815876" y="3849291"/>
            <a:ext cx="2873454" cy="653653"/>
          </a:xfrm>
          <a:prstGeom prst="rect">
            <a:avLst/>
          </a:prstGeom>
          <a:noFill/>
          <a:ln/>
        </p:spPr>
        <p:txBody>
          <a:bodyPr wrap="square" lIns="0" tIns="0" rIns="0" bIns="0" rtlCol="0" anchor="t"/>
          <a:lstStyle/>
          <a:p>
            <a:pPr algn="l" indent="0" marL="0">
              <a:lnSpc>
                <a:spcPts val="2550"/>
              </a:lnSpc>
              <a:buNone/>
            </a:pPr>
            <a:r>
              <a:rPr lang="en-US" sz="2050" dirty="0">
                <a:solidFill>
                  <a:srgbClr val="2B4150"/>
                </a:solidFill>
                <a:latin typeface="MuseoModerno Medium" pitchFamily="34" charset="0"/>
                <a:ea typeface="MuseoModerno Medium" pitchFamily="34" charset="-122"/>
                <a:cs typeface="MuseoModerno Medium" pitchFamily="34" charset="-120"/>
              </a:rPr>
              <a:t>4. Adım: Boyut İndirgeme</a:t>
            </a:r>
            <a:endParaRPr lang="en-US" sz="2050" dirty="0"/>
          </a:p>
        </p:txBody>
      </p:sp>
      <p:sp>
        <p:nvSpPr>
          <p:cNvPr id="15" name="Text 9"/>
          <p:cNvSpPr/>
          <p:nvPr/>
        </p:nvSpPr>
        <p:spPr>
          <a:xfrm>
            <a:off x="10815876" y="4628317"/>
            <a:ext cx="2873454" cy="2008108"/>
          </a:xfrm>
          <a:prstGeom prst="rect">
            <a:avLst/>
          </a:prstGeom>
          <a:noFill/>
          <a:ln/>
        </p:spPr>
        <p:txBody>
          <a:bodyPr wrap="square" lIns="0" tIns="0" rIns="0" bIns="0" rtlCol="0" anchor="t"/>
          <a:lstStyle/>
          <a:p>
            <a:pPr algn="l" indent="0" marL="0">
              <a:lnSpc>
                <a:spcPts val="2600"/>
              </a:lnSpc>
              <a:buNone/>
            </a:pPr>
            <a:r>
              <a:rPr lang="en-US" sz="1600" dirty="0">
                <a:solidFill>
                  <a:srgbClr val="2B4150"/>
                </a:solidFill>
                <a:latin typeface="Source Sans Pro" pitchFamily="34" charset="0"/>
                <a:ea typeface="Source Sans Pro" pitchFamily="34" charset="-122"/>
                <a:cs typeface="Source Sans Pro" pitchFamily="34" charset="-120"/>
              </a:rPr>
              <a:t>İndirilecek boyut sayısı belirlenir ve en büyük özdeğerlere karşılık gelen özvektörler seçilir. Bu özvektörler, verilerin düşük boyutlu bir gösterimini oluşturmak için kullanılır.</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34365" y="499586"/>
            <a:ext cx="8189000" cy="566380"/>
          </a:xfrm>
          <a:prstGeom prst="rect">
            <a:avLst/>
          </a:prstGeom>
          <a:noFill/>
          <a:ln/>
        </p:spPr>
        <p:txBody>
          <a:bodyPr wrap="none" lIns="0" tIns="0" rIns="0" bIns="0" rtlCol="0" anchor="t"/>
          <a:lstStyle/>
          <a:p>
            <a:pPr indent="0" marL="0">
              <a:lnSpc>
                <a:spcPts val="4450"/>
              </a:lnSpc>
              <a:buNone/>
            </a:pPr>
            <a:r>
              <a:rPr lang="en-US" sz="3550" dirty="0">
                <a:solidFill>
                  <a:srgbClr val="124E73"/>
                </a:solidFill>
                <a:latin typeface="MuseoModerno Medium" pitchFamily="34" charset="0"/>
                <a:ea typeface="MuseoModerno Medium" pitchFamily="34" charset="-122"/>
                <a:cs typeface="MuseoModerno Medium" pitchFamily="34" charset="-120"/>
              </a:rPr>
              <a:t>4.2 Linear Discriminant Analysis (LDA)</a:t>
            </a:r>
            <a:endParaRPr lang="en-US" sz="3550" dirty="0"/>
          </a:p>
        </p:txBody>
      </p:sp>
      <p:sp>
        <p:nvSpPr>
          <p:cNvPr id="3" name="Text 1"/>
          <p:cNvSpPr/>
          <p:nvPr/>
        </p:nvSpPr>
        <p:spPr>
          <a:xfrm>
            <a:off x="634365" y="1428393"/>
            <a:ext cx="13361670" cy="869752"/>
          </a:xfrm>
          <a:prstGeom prst="rect">
            <a:avLst/>
          </a:prstGeom>
          <a:noFill/>
          <a:ln/>
        </p:spPr>
        <p:txBody>
          <a:bodyPr wrap="square" lIns="0" tIns="0" rIns="0" bIns="0" rtlCol="0" anchor="t"/>
          <a:lstStyle/>
          <a:p>
            <a:pPr indent="0" marL="0">
              <a:lnSpc>
                <a:spcPts val="2250"/>
              </a:lnSpc>
              <a:buNone/>
            </a:pPr>
            <a:r>
              <a:rPr lang="en-US" sz="1400" dirty="0">
                <a:solidFill>
                  <a:srgbClr val="2B4150"/>
                </a:solidFill>
                <a:latin typeface="Source Sans Pro" pitchFamily="34" charset="0"/>
                <a:ea typeface="Source Sans Pro" pitchFamily="34" charset="-122"/>
                <a:cs typeface="Source Sans Pro" pitchFamily="34" charset="-120"/>
              </a:rPr>
              <a:t>LDA, sınıflandırma amaçlı problemlerde boyut indirgeme için kullanılan bir tekniktir. Bu yöntem, sınıf içi varyansı minimize ederken sınıflar arasındaki farkı maksimize etmeye çalışır. LDA, verileri, her bir sınıfın ortalamalarına en yakın olacak şekilde dönüştürür ve bu sayede sınıflar arasındaki ayrımı artırır. Bu çalışmada, LDA ile 30 özellikli veri setinin 1 bileşene indirgenmesi hedeflenmiştir.</a:t>
            </a:r>
            <a:endParaRPr lang="en-US" sz="1400" dirty="0"/>
          </a:p>
        </p:txBody>
      </p:sp>
      <p:sp>
        <p:nvSpPr>
          <p:cNvPr id="4" name="Shape 2"/>
          <p:cNvSpPr/>
          <p:nvPr/>
        </p:nvSpPr>
        <p:spPr>
          <a:xfrm>
            <a:off x="7303770" y="2501979"/>
            <a:ext cx="22860" cy="5227915"/>
          </a:xfrm>
          <a:prstGeom prst="roundRect">
            <a:avLst>
              <a:gd name="adj" fmla="val 118936"/>
            </a:avLst>
          </a:prstGeom>
          <a:solidFill>
            <a:srgbClr val="D9D4C9"/>
          </a:solidFill>
          <a:ln/>
        </p:spPr>
      </p:sp>
      <p:sp>
        <p:nvSpPr>
          <p:cNvPr id="5" name="Shape 3"/>
          <p:cNvSpPr/>
          <p:nvPr/>
        </p:nvSpPr>
        <p:spPr>
          <a:xfrm>
            <a:off x="6499800" y="2898219"/>
            <a:ext cx="634365" cy="22860"/>
          </a:xfrm>
          <a:prstGeom prst="roundRect">
            <a:avLst>
              <a:gd name="adj" fmla="val 118936"/>
            </a:avLst>
          </a:prstGeom>
          <a:solidFill>
            <a:srgbClr val="D9D4C9"/>
          </a:solidFill>
          <a:ln/>
        </p:spPr>
      </p:sp>
      <p:sp>
        <p:nvSpPr>
          <p:cNvPr id="6" name="Shape 4"/>
          <p:cNvSpPr/>
          <p:nvPr/>
        </p:nvSpPr>
        <p:spPr>
          <a:xfrm>
            <a:off x="7111305" y="2705814"/>
            <a:ext cx="407789" cy="407789"/>
          </a:xfrm>
          <a:prstGeom prst="roundRect">
            <a:avLst>
              <a:gd name="adj" fmla="val 6667"/>
            </a:avLst>
          </a:prstGeom>
          <a:solidFill>
            <a:srgbClr val="F3EEE3"/>
          </a:solidFill>
          <a:ln/>
        </p:spPr>
      </p:sp>
      <p:sp>
        <p:nvSpPr>
          <p:cNvPr id="7" name="Text 5"/>
          <p:cNvSpPr/>
          <p:nvPr/>
        </p:nvSpPr>
        <p:spPr>
          <a:xfrm>
            <a:off x="7251442" y="2773680"/>
            <a:ext cx="127516" cy="271939"/>
          </a:xfrm>
          <a:prstGeom prst="rect">
            <a:avLst/>
          </a:prstGeom>
          <a:noFill/>
          <a:ln/>
        </p:spPr>
        <p:txBody>
          <a:bodyPr wrap="none" lIns="0" tIns="0" rIns="0" bIns="0" rtlCol="0" anchor="t"/>
          <a:lstStyle/>
          <a:p>
            <a:pPr algn="ctr" indent="0" marL="0">
              <a:lnSpc>
                <a:spcPts val="2100"/>
              </a:lnSpc>
              <a:buNone/>
            </a:pPr>
            <a:r>
              <a:rPr lang="en-US" sz="2100" dirty="0">
                <a:solidFill>
                  <a:srgbClr val="2B4150"/>
                </a:solidFill>
                <a:latin typeface="MuseoModerno Medium" pitchFamily="34" charset="0"/>
                <a:ea typeface="MuseoModerno Medium" pitchFamily="34" charset="-122"/>
                <a:cs typeface="MuseoModerno Medium" pitchFamily="34" charset="-120"/>
              </a:rPr>
              <a:t>1</a:t>
            </a:r>
            <a:endParaRPr lang="en-US" sz="2100" dirty="0"/>
          </a:p>
        </p:txBody>
      </p:sp>
      <p:sp>
        <p:nvSpPr>
          <p:cNvPr id="8" name="Text 6"/>
          <p:cNvSpPr/>
          <p:nvPr/>
        </p:nvSpPr>
        <p:spPr>
          <a:xfrm>
            <a:off x="1459825" y="2683192"/>
            <a:ext cx="4858464" cy="283131"/>
          </a:xfrm>
          <a:prstGeom prst="rect">
            <a:avLst/>
          </a:prstGeom>
          <a:noFill/>
          <a:ln/>
        </p:spPr>
        <p:txBody>
          <a:bodyPr wrap="none" lIns="0" tIns="0" rIns="0" bIns="0" rtlCol="0" anchor="t"/>
          <a:lstStyle/>
          <a:p>
            <a:pPr algn="r" indent="0" marL="0">
              <a:lnSpc>
                <a:spcPts val="2200"/>
              </a:lnSpc>
              <a:buNone/>
            </a:pPr>
            <a:r>
              <a:rPr lang="en-US" sz="1750" dirty="0">
                <a:solidFill>
                  <a:srgbClr val="2B4150"/>
                </a:solidFill>
                <a:latin typeface="MuseoModerno Medium" pitchFamily="34" charset="0"/>
                <a:ea typeface="MuseoModerno Medium" pitchFamily="34" charset="-122"/>
                <a:cs typeface="MuseoModerno Medium" pitchFamily="34" charset="-120"/>
              </a:rPr>
              <a:t>1. Adım: Sınıf Ortalamalarının Hesaplanması</a:t>
            </a:r>
            <a:endParaRPr lang="en-US" sz="1750" dirty="0"/>
          </a:p>
        </p:txBody>
      </p:sp>
      <p:sp>
        <p:nvSpPr>
          <p:cNvPr id="9" name="Text 7"/>
          <p:cNvSpPr/>
          <p:nvPr/>
        </p:nvSpPr>
        <p:spPr>
          <a:xfrm>
            <a:off x="634365" y="3075027"/>
            <a:ext cx="5683925" cy="579834"/>
          </a:xfrm>
          <a:prstGeom prst="rect">
            <a:avLst/>
          </a:prstGeom>
          <a:noFill/>
          <a:ln/>
        </p:spPr>
        <p:txBody>
          <a:bodyPr wrap="square" lIns="0" tIns="0" rIns="0" bIns="0" rtlCol="0" anchor="t"/>
          <a:lstStyle/>
          <a:p>
            <a:pPr algn="r" indent="0" marL="0">
              <a:lnSpc>
                <a:spcPts val="2250"/>
              </a:lnSpc>
              <a:buNone/>
            </a:pPr>
            <a:r>
              <a:rPr lang="en-US" sz="1400" dirty="0">
                <a:solidFill>
                  <a:srgbClr val="2B4150"/>
                </a:solidFill>
                <a:latin typeface="Source Sans Pro" pitchFamily="34" charset="0"/>
                <a:ea typeface="Source Sans Pro" pitchFamily="34" charset="-122"/>
                <a:cs typeface="Source Sans Pro" pitchFamily="34" charset="-120"/>
              </a:rPr>
              <a:t>LDA'nin uygulanması için ilk adım, her bir sınıfın ortalamasını hesaplamaktır.</a:t>
            </a:r>
            <a:endParaRPr lang="en-US" sz="1400" dirty="0"/>
          </a:p>
        </p:txBody>
      </p:sp>
      <p:sp>
        <p:nvSpPr>
          <p:cNvPr id="10" name="Shape 8"/>
          <p:cNvSpPr/>
          <p:nvPr/>
        </p:nvSpPr>
        <p:spPr>
          <a:xfrm>
            <a:off x="7496235" y="3804404"/>
            <a:ext cx="634365" cy="22860"/>
          </a:xfrm>
          <a:prstGeom prst="roundRect">
            <a:avLst>
              <a:gd name="adj" fmla="val 118936"/>
            </a:avLst>
          </a:prstGeom>
          <a:solidFill>
            <a:srgbClr val="D9D4C9"/>
          </a:solidFill>
          <a:ln/>
        </p:spPr>
      </p:sp>
      <p:sp>
        <p:nvSpPr>
          <p:cNvPr id="11" name="Shape 9"/>
          <p:cNvSpPr/>
          <p:nvPr/>
        </p:nvSpPr>
        <p:spPr>
          <a:xfrm>
            <a:off x="7111305" y="3611999"/>
            <a:ext cx="407789" cy="407789"/>
          </a:xfrm>
          <a:prstGeom prst="roundRect">
            <a:avLst>
              <a:gd name="adj" fmla="val 6667"/>
            </a:avLst>
          </a:prstGeom>
          <a:solidFill>
            <a:srgbClr val="F3EEE3"/>
          </a:solidFill>
          <a:ln/>
        </p:spPr>
      </p:sp>
      <p:sp>
        <p:nvSpPr>
          <p:cNvPr id="12" name="Text 10"/>
          <p:cNvSpPr/>
          <p:nvPr/>
        </p:nvSpPr>
        <p:spPr>
          <a:xfrm>
            <a:off x="7239536" y="3679865"/>
            <a:ext cx="151209" cy="271939"/>
          </a:xfrm>
          <a:prstGeom prst="rect">
            <a:avLst/>
          </a:prstGeom>
          <a:noFill/>
          <a:ln/>
        </p:spPr>
        <p:txBody>
          <a:bodyPr wrap="none" lIns="0" tIns="0" rIns="0" bIns="0" rtlCol="0" anchor="t"/>
          <a:lstStyle/>
          <a:p>
            <a:pPr algn="ctr" indent="0" marL="0">
              <a:lnSpc>
                <a:spcPts val="2100"/>
              </a:lnSpc>
              <a:buNone/>
            </a:pPr>
            <a:r>
              <a:rPr lang="en-US" sz="2100" dirty="0">
                <a:solidFill>
                  <a:srgbClr val="2B4150"/>
                </a:solidFill>
                <a:latin typeface="MuseoModerno Medium" pitchFamily="34" charset="0"/>
                <a:ea typeface="MuseoModerno Medium" pitchFamily="34" charset="-122"/>
                <a:cs typeface="MuseoModerno Medium" pitchFamily="34" charset="-120"/>
              </a:rPr>
              <a:t>2</a:t>
            </a:r>
            <a:endParaRPr lang="en-US" sz="2100" dirty="0"/>
          </a:p>
        </p:txBody>
      </p:sp>
      <p:sp>
        <p:nvSpPr>
          <p:cNvPr id="13" name="Text 11"/>
          <p:cNvSpPr/>
          <p:nvPr/>
        </p:nvSpPr>
        <p:spPr>
          <a:xfrm>
            <a:off x="8312110" y="3589377"/>
            <a:ext cx="5683925" cy="566261"/>
          </a:xfrm>
          <a:prstGeom prst="rect">
            <a:avLst/>
          </a:prstGeom>
          <a:noFill/>
          <a:ln/>
        </p:spPr>
        <p:txBody>
          <a:bodyPr wrap="square" lIns="0" tIns="0" rIns="0" bIns="0" rtlCol="0" anchor="t"/>
          <a:lstStyle/>
          <a:p>
            <a:pPr algn="l" indent="0" marL="0">
              <a:lnSpc>
                <a:spcPts val="2200"/>
              </a:lnSpc>
              <a:buNone/>
            </a:pPr>
            <a:r>
              <a:rPr lang="en-US" sz="1750" dirty="0">
                <a:solidFill>
                  <a:srgbClr val="2B4150"/>
                </a:solidFill>
                <a:latin typeface="MuseoModerno Medium" pitchFamily="34" charset="0"/>
                <a:ea typeface="MuseoModerno Medium" pitchFamily="34" charset="-122"/>
                <a:cs typeface="MuseoModerno Medium" pitchFamily="34" charset="-120"/>
              </a:rPr>
              <a:t>2. Adım: Sınıf İçi Kovaryans Matrisinin Hesaplanması</a:t>
            </a:r>
            <a:endParaRPr lang="en-US" sz="1750" dirty="0"/>
          </a:p>
        </p:txBody>
      </p:sp>
      <p:sp>
        <p:nvSpPr>
          <p:cNvPr id="14" name="Text 12"/>
          <p:cNvSpPr/>
          <p:nvPr/>
        </p:nvSpPr>
        <p:spPr>
          <a:xfrm>
            <a:off x="8312110" y="4264342"/>
            <a:ext cx="5683925" cy="579834"/>
          </a:xfrm>
          <a:prstGeom prst="rect">
            <a:avLst/>
          </a:prstGeom>
          <a:noFill/>
          <a:ln/>
        </p:spPr>
        <p:txBody>
          <a:bodyPr wrap="square" lIns="0" tIns="0" rIns="0" bIns="0" rtlCol="0" anchor="t"/>
          <a:lstStyle/>
          <a:p>
            <a:pPr algn="l" indent="0" marL="0">
              <a:lnSpc>
                <a:spcPts val="2250"/>
              </a:lnSpc>
              <a:buNone/>
            </a:pPr>
            <a:r>
              <a:rPr lang="en-US" sz="1400" dirty="0">
                <a:solidFill>
                  <a:srgbClr val="2B4150"/>
                </a:solidFill>
                <a:latin typeface="Source Sans Pro" pitchFamily="34" charset="0"/>
                <a:ea typeface="Source Sans Pro" pitchFamily="34" charset="-122"/>
                <a:cs typeface="Source Sans Pro" pitchFamily="34" charset="-120"/>
              </a:rPr>
              <a:t>Her bir sınıf için, sınıf içi kovaryans matrisi hesaplanır. Bu matris, her bir sınıfın içindeki varyansı temsil eder.</a:t>
            </a:r>
            <a:endParaRPr lang="en-US" sz="1400" dirty="0"/>
          </a:p>
        </p:txBody>
      </p:sp>
      <p:sp>
        <p:nvSpPr>
          <p:cNvPr id="15" name="Shape 13"/>
          <p:cNvSpPr/>
          <p:nvPr/>
        </p:nvSpPr>
        <p:spPr>
          <a:xfrm>
            <a:off x="6499800" y="4703564"/>
            <a:ext cx="634365" cy="22860"/>
          </a:xfrm>
          <a:prstGeom prst="roundRect">
            <a:avLst>
              <a:gd name="adj" fmla="val 118936"/>
            </a:avLst>
          </a:prstGeom>
          <a:solidFill>
            <a:srgbClr val="D9D4C9"/>
          </a:solidFill>
          <a:ln/>
        </p:spPr>
      </p:sp>
      <p:sp>
        <p:nvSpPr>
          <p:cNvPr id="16" name="Shape 14"/>
          <p:cNvSpPr/>
          <p:nvPr/>
        </p:nvSpPr>
        <p:spPr>
          <a:xfrm>
            <a:off x="7111305" y="4511159"/>
            <a:ext cx="407789" cy="407789"/>
          </a:xfrm>
          <a:prstGeom prst="roundRect">
            <a:avLst>
              <a:gd name="adj" fmla="val 6667"/>
            </a:avLst>
          </a:prstGeom>
          <a:solidFill>
            <a:srgbClr val="F3EEE3"/>
          </a:solidFill>
          <a:ln/>
        </p:spPr>
      </p:sp>
      <p:sp>
        <p:nvSpPr>
          <p:cNvPr id="17" name="Text 15"/>
          <p:cNvSpPr/>
          <p:nvPr/>
        </p:nvSpPr>
        <p:spPr>
          <a:xfrm>
            <a:off x="7238702" y="4579025"/>
            <a:ext cx="152876" cy="271939"/>
          </a:xfrm>
          <a:prstGeom prst="rect">
            <a:avLst/>
          </a:prstGeom>
          <a:noFill/>
          <a:ln/>
        </p:spPr>
        <p:txBody>
          <a:bodyPr wrap="none" lIns="0" tIns="0" rIns="0" bIns="0" rtlCol="0" anchor="t"/>
          <a:lstStyle/>
          <a:p>
            <a:pPr algn="ctr" indent="0" marL="0">
              <a:lnSpc>
                <a:spcPts val="2100"/>
              </a:lnSpc>
              <a:buNone/>
            </a:pPr>
            <a:r>
              <a:rPr lang="en-US" sz="2100" dirty="0">
                <a:solidFill>
                  <a:srgbClr val="2B4150"/>
                </a:solidFill>
                <a:latin typeface="MuseoModerno Medium" pitchFamily="34" charset="0"/>
                <a:ea typeface="MuseoModerno Medium" pitchFamily="34" charset="-122"/>
                <a:cs typeface="MuseoModerno Medium" pitchFamily="34" charset="-120"/>
              </a:rPr>
              <a:t>3</a:t>
            </a:r>
            <a:endParaRPr lang="en-US" sz="2100" dirty="0"/>
          </a:p>
        </p:txBody>
      </p:sp>
      <p:sp>
        <p:nvSpPr>
          <p:cNvPr id="18" name="Text 16"/>
          <p:cNvSpPr/>
          <p:nvPr/>
        </p:nvSpPr>
        <p:spPr>
          <a:xfrm>
            <a:off x="634365" y="4488537"/>
            <a:ext cx="5683925" cy="566261"/>
          </a:xfrm>
          <a:prstGeom prst="rect">
            <a:avLst/>
          </a:prstGeom>
          <a:noFill/>
          <a:ln/>
        </p:spPr>
        <p:txBody>
          <a:bodyPr wrap="square" lIns="0" tIns="0" rIns="0" bIns="0" rtlCol="0" anchor="t"/>
          <a:lstStyle/>
          <a:p>
            <a:pPr algn="r" indent="0" marL="0">
              <a:lnSpc>
                <a:spcPts val="2200"/>
              </a:lnSpc>
              <a:buNone/>
            </a:pPr>
            <a:r>
              <a:rPr lang="en-US" sz="1750" dirty="0">
                <a:solidFill>
                  <a:srgbClr val="2B4150"/>
                </a:solidFill>
                <a:latin typeface="MuseoModerno Medium" pitchFamily="34" charset="0"/>
                <a:ea typeface="MuseoModerno Medium" pitchFamily="34" charset="-122"/>
                <a:cs typeface="MuseoModerno Medium" pitchFamily="34" charset="-120"/>
              </a:rPr>
              <a:t>3. Adım: Sınıflar Arası Kovaryans Matrisinin Hesaplanması</a:t>
            </a:r>
            <a:endParaRPr lang="en-US" sz="1750" dirty="0"/>
          </a:p>
        </p:txBody>
      </p:sp>
      <p:sp>
        <p:nvSpPr>
          <p:cNvPr id="19" name="Text 17"/>
          <p:cNvSpPr/>
          <p:nvPr/>
        </p:nvSpPr>
        <p:spPr>
          <a:xfrm>
            <a:off x="634365" y="5163503"/>
            <a:ext cx="5683925" cy="579834"/>
          </a:xfrm>
          <a:prstGeom prst="rect">
            <a:avLst/>
          </a:prstGeom>
          <a:noFill/>
          <a:ln/>
        </p:spPr>
        <p:txBody>
          <a:bodyPr wrap="square" lIns="0" tIns="0" rIns="0" bIns="0" rtlCol="0" anchor="t"/>
          <a:lstStyle/>
          <a:p>
            <a:pPr algn="r" indent="0" marL="0">
              <a:lnSpc>
                <a:spcPts val="2250"/>
              </a:lnSpc>
              <a:buNone/>
            </a:pPr>
            <a:r>
              <a:rPr lang="en-US" sz="1400" dirty="0">
                <a:solidFill>
                  <a:srgbClr val="2B4150"/>
                </a:solidFill>
                <a:latin typeface="Source Sans Pro" pitchFamily="34" charset="0"/>
                <a:ea typeface="Source Sans Pro" pitchFamily="34" charset="-122"/>
                <a:cs typeface="Source Sans Pro" pitchFamily="34" charset="-120"/>
              </a:rPr>
              <a:t>Sınıflar arası kovaryans matrisi, farklı sınıfların ortalamaları arasındaki varyansı temsil eder. Bu matris, sınıflar arasındaki ayrımı gösterir.</a:t>
            </a:r>
            <a:endParaRPr lang="en-US" sz="1400" dirty="0"/>
          </a:p>
        </p:txBody>
      </p:sp>
      <p:sp>
        <p:nvSpPr>
          <p:cNvPr id="20" name="Shape 18"/>
          <p:cNvSpPr/>
          <p:nvPr/>
        </p:nvSpPr>
        <p:spPr>
          <a:xfrm>
            <a:off x="7496235" y="5602843"/>
            <a:ext cx="634365" cy="22860"/>
          </a:xfrm>
          <a:prstGeom prst="roundRect">
            <a:avLst>
              <a:gd name="adj" fmla="val 118936"/>
            </a:avLst>
          </a:prstGeom>
          <a:solidFill>
            <a:srgbClr val="D9D4C9"/>
          </a:solidFill>
          <a:ln/>
        </p:spPr>
      </p:sp>
      <p:sp>
        <p:nvSpPr>
          <p:cNvPr id="21" name="Shape 19"/>
          <p:cNvSpPr/>
          <p:nvPr/>
        </p:nvSpPr>
        <p:spPr>
          <a:xfrm>
            <a:off x="7111305" y="5410438"/>
            <a:ext cx="407789" cy="407789"/>
          </a:xfrm>
          <a:prstGeom prst="roundRect">
            <a:avLst>
              <a:gd name="adj" fmla="val 6667"/>
            </a:avLst>
          </a:prstGeom>
          <a:solidFill>
            <a:srgbClr val="F3EEE3"/>
          </a:solidFill>
          <a:ln/>
        </p:spPr>
      </p:sp>
      <p:sp>
        <p:nvSpPr>
          <p:cNvPr id="22" name="Text 20"/>
          <p:cNvSpPr/>
          <p:nvPr/>
        </p:nvSpPr>
        <p:spPr>
          <a:xfrm>
            <a:off x="7227630" y="5478304"/>
            <a:ext cx="175141" cy="271939"/>
          </a:xfrm>
          <a:prstGeom prst="rect">
            <a:avLst/>
          </a:prstGeom>
          <a:noFill/>
          <a:ln/>
        </p:spPr>
        <p:txBody>
          <a:bodyPr wrap="none" lIns="0" tIns="0" rIns="0" bIns="0" rtlCol="0" anchor="t"/>
          <a:lstStyle/>
          <a:p>
            <a:pPr algn="ctr" indent="0" marL="0">
              <a:lnSpc>
                <a:spcPts val="2100"/>
              </a:lnSpc>
              <a:buNone/>
            </a:pPr>
            <a:r>
              <a:rPr lang="en-US" sz="2100" dirty="0">
                <a:solidFill>
                  <a:srgbClr val="2B4150"/>
                </a:solidFill>
                <a:latin typeface="MuseoModerno Medium" pitchFamily="34" charset="0"/>
                <a:ea typeface="MuseoModerno Medium" pitchFamily="34" charset="-122"/>
                <a:cs typeface="MuseoModerno Medium" pitchFamily="34" charset="-120"/>
              </a:rPr>
              <a:t>4</a:t>
            </a:r>
            <a:endParaRPr lang="en-US" sz="2100" dirty="0"/>
          </a:p>
        </p:txBody>
      </p:sp>
      <p:sp>
        <p:nvSpPr>
          <p:cNvPr id="23" name="Text 21"/>
          <p:cNvSpPr/>
          <p:nvPr/>
        </p:nvSpPr>
        <p:spPr>
          <a:xfrm>
            <a:off x="8312110" y="5387816"/>
            <a:ext cx="5683925" cy="566261"/>
          </a:xfrm>
          <a:prstGeom prst="rect">
            <a:avLst/>
          </a:prstGeom>
          <a:noFill/>
          <a:ln/>
        </p:spPr>
        <p:txBody>
          <a:bodyPr wrap="square" lIns="0" tIns="0" rIns="0" bIns="0" rtlCol="0" anchor="t"/>
          <a:lstStyle/>
          <a:p>
            <a:pPr algn="l" indent="0" marL="0">
              <a:lnSpc>
                <a:spcPts val="2200"/>
              </a:lnSpc>
              <a:buNone/>
            </a:pPr>
            <a:r>
              <a:rPr lang="en-US" sz="1750" dirty="0">
                <a:solidFill>
                  <a:srgbClr val="2B4150"/>
                </a:solidFill>
                <a:latin typeface="MuseoModerno Medium" pitchFamily="34" charset="0"/>
                <a:ea typeface="MuseoModerno Medium" pitchFamily="34" charset="-122"/>
                <a:cs typeface="MuseoModerno Medium" pitchFamily="34" charset="-120"/>
              </a:rPr>
              <a:t>4. Adım: Özvektörlerin ve Özdeğerlerin Hesaplanması</a:t>
            </a:r>
            <a:endParaRPr lang="en-US" sz="1750" dirty="0"/>
          </a:p>
        </p:txBody>
      </p:sp>
      <p:sp>
        <p:nvSpPr>
          <p:cNvPr id="24" name="Text 22"/>
          <p:cNvSpPr/>
          <p:nvPr/>
        </p:nvSpPr>
        <p:spPr>
          <a:xfrm>
            <a:off x="8312110" y="6062782"/>
            <a:ext cx="5683925" cy="579834"/>
          </a:xfrm>
          <a:prstGeom prst="rect">
            <a:avLst/>
          </a:prstGeom>
          <a:noFill/>
          <a:ln/>
        </p:spPr>
        <p:txBody>
          <a:bodyPr wrap="square" lIns="0" tIns="0" rIns="0" bIns="0" rtlCol="0" anchor="t"/>
          <a:lstStyle/>
          <a:p>
            <a:pPr algn="l" indent="0" marL="0">
              <a:lnSpc>
                <a:spcPts val="2250"/>
              </a:lnSpc>
              <a:buNone/>
            </a:pPr>
            <a:r>
              <a:rPr lang="en-US" sz="1400" dirty="0">
                <a:solidFill>
                  <a:srgbClr val="2B4150"/>
                </a:solidFill>
                <a:latin typeface="Source Sans Pro" pitchFamily="34" charset="0"/>
                <a:ea typeface="Source Sans Pro" pitchFamily="34" charset="-122"/>
                <a:cs typeface="Source Sans Pro" pitchFamily="34" charset="-120"/>
              </a:rPr>
              <a:t>Sınıflar arası kovaryans matrisinin özvektörleri ve özdeğerleri hesaplanır. Bu özvektörler, sınıf ayrımına en uygun yönleri temsil eder.</a:t>
            </a:r>
            <a:endParaRPr lang="en-US" sz="1400" dirty="0"/>
          </a:p>
        </p:txBody>
      </p:sp>
      <p:sp>
        <p:nvSpPr>
          <p:cNvPr id="25" name="Shape 23"/>
          <p:cNvSpPr/>
          <p:nvPr/>
        </p:nvSpPr>
        <p:spPr>
          <a:xfrm>
            <a:off x="6499800" y="6502122"/>
            <a:ext cx="634365" cy="22860"/>
          </a:xfrm>
          <a:prstGeom prst="roundRect">
            <a:avLst>
              <a:gd name="adj" fmla="val 118936"/>
            </a:avLst>
          </a:prstGeom>
          <a:solidFill>
            <a:srgbClr val="D9D4C9"/>
          </a:solidFill>
          <a:ln/>
        </p:spPr>
      </p:sp>
      <p:sp>
        <p:nvSpPr>
          <p:cNvPr id="26" name="Shape 24"/>
          <p:cNvSpPr/>
          <p:nvPr/>
        </p:nvSpPr>
        <p:spPr>
          <a:xfrm>
            <a:off x="7111305" y="6309717"/>
            <a:ext cx="407789" cy="407789"/>
          </a:xfrm>
          <a:prstGeom prst="roundRect">
            <a:avLst>
              <a:gd name="adj" fmla="val 6667"/>
            </a:avLst>
          </a:prstGeom>
          <a:solidFill>
            <a:srgbClr val="F3EEE3"/>
          </a:solidFill>
          <a:ln/>
        </p:spPr>
      </p:sp>
      <p:sp>
        <p:nvSpPr>
          <p:cNvPr id="27" name="Text 25"/>
          <p:cNvSpPr/>
          <p:nvPr/>
        </p:nvSpPr>
        <p:spPr>
          <a:xfrm>
            <a:off x="7239893" y="6377583"/>
            <a:ext cx="150614" cy="271939"/>
          </a:xfrm>
          <a:prstGeom prst="rect">
            <a:avLst/>
          </a:prstGeom>
          <a:noFill/>
          <a:ln/>
        </p:spPr>
        <p:txBody>
          <a:bodyPr wrap="none" lIns="0" tIns="0" rIns="0" bIns="0" rtlCol="0" anchor="t"/>
          <a:lstStyle/>
          <a:p>
            <a:pPr algn="ctr" indent="0" marL="0">
              <a:lnSpc>
                <a:spcPts val="2100"/>
              </a:lnSpc>
              <a:buNone/>
            </a:pPr>
            <a:r>
              <a:rPr lang="en-US" sz="2100" dirty="0">
                <a:solidFill>
                  <a:srgbClr val="2B4150"/>
                </a:solidFill>
                <a:latin typeface="MuseoModerno Medium" pitchFamily="34" charset="0"/>
                <a:ea typeface="MuseoModerno Medium" pitchFamily="34" charset="-122"/>
                <a:cs typeface="MuseoModerno Medium" pitchFamily="34" charset="-120"/>
              </a:rPr>
              <a:t>5</a:t>
            </a:r>
            <a:endParaRPr lang="en-US" sz="2100" dirty="0"/>
          </a:p>
        </p:txBody>
      </p:sp>
      <p:sp>
        <p:nvSpPr>
          <p:cNvPr id="28" name="Text 26"/>
          <p:cNvSpPr/>
          <p:nvPr/>
        </p:nvSpPr>
        <p:spPr>
          <a:xfrm>
            <a:off x="3502700" y="6287095"/>
            <a:ext cx="2815590" cy="283131"/>
          </a:xfrm>
          <a:prstGeom prst="rect">
            <a:avLst/>
          </a:prstGeom>
          <a:noFill/>
          <a:ln/>
        </p:spPr>
        <p:txBody>
          <a:bodyPr wrap="none" lIns="0" tIns="0" rIns="0" bIns="0" rtlCol="0" anchor="t"/>
          <a:lstStyle/>
          <a:p>
            <a:pPr algn="r" indent="0" marL="0">
              <a:lnSpc>
                <a:spcPts val="2200"/>
              </a:lnSpc>
              <a:buNone/>
            </a:pPr>
            <a:r>
              <a:rPr lang="en-US" sz="1750" dirty="0">
                <a:solidFill>
                  <a:srgbClr val="2B4150"/>
                </a:solidFill>
                <a:latin typeface="MuseoModerno Medium" pitchFamily="34" charset="0"/>
                <a:ea typeface="MuseoModerno Medium" pitchFamily="34" charset="-122"/>
                <a:cs typeface="MuseoModerno Medium" pitchFamily="34" charset="-120"/>
              </a:rPr>
              <a:t>5. Adım: Boyut İndirgeme</a:t>
            </a:r>
            <a:endParaRPr lang="en-US" sz="1750" dirty="0"/>
          </a:p>
        </p:txBody>
      </p:sp>
      <p:sp>
        <p:nvSpPr>
          <p:cNvPr id="29" name="Text 27"/>
          <p:cNvSpPr/>
          <p:nvPr/>
        </p:nvSpPr>
        <p:spPr>
          <a:xfrm>
            <a:off x="634365" y="6678930"/>
            <a:ext cx="5683925" cy="869752"/>
          </a:xfrm>
          <a:prstGeom prst="rect">
            <a:avLst/>
          </a:prstGeom>
          <a:noFill/>
          <a:ln/>
        </p:spPr>
        <p:txBody>
          <a:bodyPr wrap="square" lIns="0" tIns="0" rIns="0" bIns="0" rtlCol="0" anchor="t"/>
          <a:lstStyle/>
          <a:p>
            <a:pPr algn="r" indent="0" marL="0">
              <a:lnSpc>
                <a:spcPts val="2250"/>
              </a:lnSpc>
              <a:buNone/>
            </a:pPr>
            <a:r>
              <a:rPr lang="en-US" sz="1400" dirty="0">
                <a:solidFill>
                  <a:srgbClr val="2B4150"/>
                </a:solidFill>
                <a:latin typeface="Source Sans Pro" pitchFamily="34" charset="0"/>
                <a:ea typeface="Source Sans Pro" pitchFamily="34" charset="-122"/>
                <a:cs typeface="Source Sans Pro" pitchFamily="34" charset="-120"/>
              </a:rPr>
              <a:t>İndirilecek boyut sayısı belirlenir ve en büyük özdeğerlere karşılık gelen özvektörler seçilir. Bu özvektörler, verilerin düşük boyutlu bir gösterimini oluşturmak için kullanılır.</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4005"/>
          </a:xfrm>
          <a:prstGeom prst="rect">
            <a:avLst/>
          </a:prstGeom>
        </p:spPr>
      </p:pic>
      <p:sp>
        <p:nvSpPr>
          <p:cNvPr id="3" name="Text 0"/>
          <p:cNvSpPr/>
          <p:nvPr/>
        </p:nvSpPr>
        <p:spPr>
          <a:xfrm>
            <a:off x="592574" y="465534"/>
            <a:ext cx="7958852" cy="1057989"/>
          </a:xfrm>
          <a:prstGeom prst="rect">
            <a:avLst/>
          </a:prstGeom>
          <a:noFill/>
          <a:ln/>
        </p:spPr>
        <p:txBody>
          <a:bodyPr wrap="square" lIns="0" tIns="0" rIns="0" bIns="0" rtlCol="0" anchor="t"/>
          <a:lstStyle/>
          <a:p>
            <a:pPr indent="0" marL="0">
              <a:lnSpc>
                <a:spcPts val="4150"/>
              </a:lnSpc>
              <a:buNone/>
            </a:pPr>
            <a:r>
              <a:rPr lang="en-US" sz="3300" dirty="0">
                <a:solidFill>
                  <a:srgbClr val="124E73"/>
                </a:solidFill>
                <a:latin typeface="MuseoModerno Medium" pitchFamily="34" charset="0"/>
                <a:ea typeface="MuseoModerno Medium" pitchFamily="34" charset="-122"/>
                <a:cs typeface="MuseoModerno Medium" pitchFamily="34" charset="-120"/>
              </a:rPr>
              <a:t>4.3 t-Distributed Stochastic Neighbor Embedding (t-SNE)</a:t>
            </a:r>
            <a:endParaRPr lang="en-US" sz="3300" dirty="0"/>
          </a:p>
        </p:txBody>
      </p:sp>
      <p:sp>
        <p:nvSpPr>
          <p:cNvPr id="4" name="Text 1"/>
          <p:cNvSpPr/>
          <p:nvPr/>
        </p:nvSpPr>
        <p:spPr>
          <a:xfrm>
            <a:off x="592574" y="1777484"/>
            <a:ext cx="7958852" cy="1083469"/>
          </a:xfrm>
          <a:prstGeom prst="rect">
            <a:avLst/>
          </a:prstGeom>
          <a:noFill/>
          <a:ln/>
        </p:spPr>
        <p:txBody>
          <a:bodyPr wrap="square" lIns="0" tIns="0" rIns="0" bIns="0" rtlCol="0" anchor="t"/>
          <a:lstStyle/>
          <a:p>
            <a:pPr indent="0" marL="0">
              <a:lnSpc>
                <a:spcPts val="2100"/>
              </a:lnSpc>
              <a:buNone/>
            </a:pPr>
            <a:r>
              <a:rPr lang="en-US" sz="1300" dirty="0">
                <a:solidFill>
                  <a:srgbClr val="2B4150"/>
                </a:solidFill>
                <a:latin typeface="Source Sans Pro" pitchFamily="34" charset="0"/>
                <a:ea typeface="Source Sans Pro" pitchFamily="34" charset="-122"/>
                <a:cs typeface="Source Sans Pro" pitchFamily="34" charset="-120"/>
              </a:rPr>
              <a:t>t-SNE, yüksek boyutlu verilerin yapısını koruyarak düşük boyutlu bir haritalama oluşturan bir tekniktir. Bu yöntem, özellikle görselleştirme amaçlı olarak kullanılır ve verilerin karmaşık yapısını daha iyi anlamayı sağlar. t-SNE, verileri düşük boyutlu bir uzaya yansıtırken, benzer noktaların birbirine yakın, farklı noktaların ise birbirinden uzak kalmasını sağlamaya çalışır.</a:t>
            </a:r>
            <a:endParaRPr lang="en-US" sz="1300" dirty="0"/>
          </a:p>
        </p:txBody>
      </p:sp>
      <p:pic>
        <p:nvPicPr>
          <p:cNvPr id="5" name="Image 1" descr="preencoded.png">    </p:cNvPr>
          <p:cNvPicPr>
            <a:picLocks noChangeAspect="1"/>
          </p:cNvPicPr>
          <p:nvPr/>
        </p:nvPicPr>
        <p:blipFill>
          <a:blip r:embed="rId2"/>
          <a:stretch>
            <a:fillRect/>
          </a:stretch>
        </p:blipFill>
        <p:spPr>
          <a:xfrm>
            <a:off x="592574" y="3051334"/>
            <a:ext cx="423267" cy="423267"/>
          </a:xfrm>
          <a:prstGeom prst="rect">
            <a:avLst/>
          </a:prstGeom>
        </p:spPr>
      </p:pic>
      <p:sp>
        <p:nvSpPr>
          <p:cNvPr id="6" name="Text 2"/>
          <p:cNvSpPr/>
          <p:nvPr/>
        </p:nvSpPr>
        <p:spPr>
          <a:xfrm>
            <a:off x="592574" y="3643908"/>
            <a:ext cx="2555677" cy="264557"/>
          </a:xfrm>
          <a:prstGeom prst="rect">
            <a:avLst/>
          </a:prstGeom>
          <a:noFill/>
          <a:ln/>
        </p:spPr>
        <p:txBody>
          <a:bodyPr wrap="none" lIns="0" tIns="0" rIns="0" bIns="0" rtlCol="0" anchor="t"/>
          <a:lstStyle/>
          <a:p>
            <a:pPr algn="l" indent="0" marL="0">
              <a:lnSpc>
                <a:spcPts val="2050"/>
              </a:lnSpc>
              <a:buNone/>
            </a:pPr>
            <a:r>
              <a:rPr lang="en-US" sz="1650" dirty="0">
                <a:solidFill>
                  <a:srgbClr val="2B4150"/>
                </a:solidFill>
                <a:latin typeface="MuseoModerno Medium" pitchFamily="34" charset="0"/>
                <a:ea typeface="MuseoModerno Medium" pitchFamily="34" charset="-122"/>
                <a:cs typeface="MuseoModerno Medium" pitchFamily="34" charset="-120"/>
              </a:rPr>
              <a:t>Verilerin Yapısını Koruma</a:t>
            </a:r>
            <a:endParaRPr lang="en-US" sz="1650" dirty="0"/>
          </a:p>
        </p:txBody>
      </p:sp>
      <p:sp>
        <p:nvSpPr>
          <p:cNvPr id="7" name="Text 3"/>
          <p:cNvSpPr/>
          <p:nvPr/>
        </p:nvSpPr>
        <p:spPr>
          <a:xfrm>
            <a:off x="592574" y="4010025"/>
            <a:ext cx="7958852" cy="270867"/>
          </a:xfrm>
          <a:prstGeom prst="rect">
            <a:avLst/>
          </a:prstGeom>
          <a:noFill/>
          <a:ln/>
        </p:spPr>
        <p:txBody>
          <a:bodyPr wrap="none" lIns="0" tIns="0" rIns="0" bIns="0" rtlCol="0" anchor="t"/>
          <a:lstStyle/>
          <a:p>
            <a:pPr algn="l" indent="0" marL="0">
              <a:lnSpc>
                <a:spcPts val="2100"/>
              </a:lnSpc>
              <a:buNone/>
            </a:pPr>
            <a:r>
              <a:rPr lang="en-US" sz="1300" dirty="0">
                <a:solidFill>
                  <a:srgbClr val="2B4150"/>
                </a:solidFill>
                <a:latin typeface="Source Sans Pro" pitchFamily="34" charset="0"/>
                <a:ea typeface="Source Sans Pro" pitchFamily="34" charset="-122"/>
                <a:cs typeface="Source Sans Pro" pitchFamily="34" charset="-120"/>
              </a:rPr>
              <a:t>t-SNE, verilerin yapısını koruyarak yüksek boyutlu verilerin düşük boyutlu bir gösterimini oluşturur.</a:t>
            </a:r>
            <a:endParaRPr lang="en-US" sz="1300" dirty="0"/>
          </a:p>
        </p:txBody>
      </p:sp>
      <p:pic>
        <p:nvPicPr>
          <p:cNvPr id="8" name="Image 2" descr="preencoded.png">    </p:cNvPr>
          <p:cNvPicPr>
            <a:picLocks noChangeAspect="1"/>
          </p:cNvPicPr>
          <p:nvPr/>
        </p:nvPicPr>
        <p:blipFill>
          <a:blip r:embed="rId3"/>
          <a:stretch>
            <a:fillRect/>
          </a:stretch>
        </p:blipFill>
        <p:spPr>
          <a:xfrm>
            <a:off x="592574" y="4788813"/>
            <a:ext cx="423267" cy="423267"/>
          </a:xfrm>
          <a:prstGeom prst="rect">
            <a:avLst/>
          </a:prstGeom>
        </p:spPr>
      </p:pic>
      <p:sp>
        <p:nvSpPr>
          <p:cNvPr id="9" name="Text 4"/>
          <p:cNvSpPr/>
          <p:nvPr/>
        </p:nvSpPr>
        <p:spPr>
          <a:xfrm>
            <a:off x="592574" y="5381387"/>
            <a:ext cx="7958852" cy="270867"/>
          </a:xfrm>
          <a:prstGeom prst="rect">
            <a:avLst/>
          </a:prstGeom>
          <a:noFill/>
          <a:ln/>
        </p:spPr>
        <p:txBody>
          <a:bodyPr wrap="none" lIns="0" tIns="0" rIns="0" bIns="0" rtlCol="0" anchor="t"/>
          <a:lstStyle/>
          <a:p>
            <a:pPr algn="l" indent="0" marL="0">
              <a:lnSpc>
                <a:spcPts val="2100"/>
              </a:lnSpc>
              <a:buNone/>
            </a:pPr>
            <a:r>
              <a:rPr lang="en-US" sz="1300" dirty="0">
                <a:solidFill>
                  <a:srgbClr val="2B4150"/>
                </a:solidFill>
                <a:latin typeface="Source Sans Pro" pitchFamily="34" charset="0"/>
                <a:ea typeface="Source Sans Pro" pitchFamily="34" charset="-122"/>
                <a:cs typeface="Source Sans Pro" pitchFamily="34" charset="-120"/>
              </a:rPr>
              <a:t>Görselleştirme Amaçlı Kullanım</a:t>
            </a:r>
            <a:endParaRPr lang="en-US" sz="1300" dirty="0"/>
          </a:p>
        </p:txBody>
      </p:sp>
      <p:sp>
        <p:nvSpPr>
          <p:cNvPr id="10" name="Text 5"/>
          <p:cNvSpPr/>
          <p:nvPr/>
        </p:nvSpPr>
        <p:spPr>
          <a:xfrm>
            <a:off x="592574" y="5753814"/>
            <a:ext cx="7958852" cy="270867"/>
          </a:xfrm>
          <a:prstGeom prst="rect">
            <a:avLst/>
          </a:prstGeom>
          <a:noFill/>
          <a:ln/>
        </p:spPr>
        <p:txBody>
          <a:bodyPr wrap="none" lIns="0" tIns="0" rIns="0" bIns="0" rtlCol="0" anchor="t"/>
          <a:lstStyle/>
          <a:p>
            <a:pPr algn="l" indent="0" marL="0">
              <a:lnSpc>
                <a:spcPts val="2100"/>
              </a:lnSpc>
              <a:buNone/>
            </a:pPr>
            <a:r>
              <a:rPr lang="en-US" sz="1300" dirty="0">
                <a:solidFill>
                  <a:srgbClr val="2B4150"/>
                </a:solidFill>
                <a:latin typeface="Source Sans Pro" pitchFamily="34" charset="0"/>
                <a:ea typeface="Source Sans Pro" pitchFamily="34" charset="-122"/>
                <a:cs typeface="Source Sans Pro" pitchFamily="34" charset="-120"/>
              </a:rPr>
              <a:t>t-SNE, verilerin karmaşık yapısını görselleştirmede oldukça etkilidir.</a:t>
            </a:r>
            <a:endParaRPr lang="en-US" sz="1300" dirty="0"/>
          </a:p>
        </p:txBody>
      </p:sp>
      <p:pic>
        <p:nvPicPr>
          <p:cNvPr id="11" name="Image 3" descr="preencoded.png">    </p:cNvPr>
          <p:cNvPicPr>
            <a:picLocks noChangeAspect="1"/>
          </p:cNvPicPr>
          <p:nvPr/>
        </p:nvPicPr>
        <p:blipFill>
          <a:blip r:embed="rId4"/>
          <a:stretch>
            <a:fillRect/>
          </a:stretch>
        </p:blipFill>
        <p:spPr>
          <a:xfrm>
            <a:off x="592574" y="6532602"/>
            <a:ext cx="423267" cy="423267"/>
          </a:xfrm>
          <a:prstGeom prst="rect">
            <a:avLst/>
          </a:prstGeom>
        </p:spPr>
      </p:pic>
      <p:sp>
        <p:nvSpPr>
          <p:cNvPr id="12" name="Text 6"/>
          <p:cNvSpPr/>
          <p:nvPr/>
        </p:nvSpPr>
        <p:spPr>
          <a:xfrm>
            <a:off x="592574" y="7125176"/>
            <a:ext cx="7958852" cy="270867"/>
          </a:xfrm>
          <a:prstGeom prst="rect">
            <a:avLst/>
          </a:prstGeom>
          <a:noFill/>
          <a:ln/>
        </p:spPr>
        <p:txBody>
          <a:bodyPr wrap="none" lIns="0" tIns="0" rIns="0" bIns="0" rtlCol="0" anchor="t"/>
          <a:lstStyle/>
          <a:p>
            <a:pPr algn="l" indent="0" marL="0">
              <a:lnSpc>
                <a:spcPts val="2100"/>
              </a:lnSpc>
              <a:buNone/>
            </a:pPr>
            <a:r>
              <a:rPr lang="en-US" sz="1300" dirty="0">
                <a:solidFill>
                  <a:srgbClr val="2B4150"/>
                </a:solidFill>
                <a:latin typeface="Source Sans Pro" pitchFamily="34" charset="0"/>
                <a:ea typeface="Source Sans Pro" pitchFamily="34" charset="-122"/>
                <a:cs typeface="Source Sans Pro" pitchFamily="34" charset="-120"/>
              </a:rPr>
              <a:t>Yüksek Boyutlu Veriler İçin Uygun</a:t>
            </a:r>
            <a:endParaRPr lang="en-US" sz="1300" dirty="0"/>
          </a:p>
        </p:txBody>
      </p:sp>
      <p:sp>
        <p:nvSpPr>
          <p:cNvPr id="13" name="Text 7"/>
          <p:cNvSpPr/>
          <p:nvPr/>
        </p:nvSpPr>
        <p:spPr>
          <a:xfrm>
            <a:off x="592574" y="7497604"/>
            <a:ext cx="7958852" cy="270867"/>
          </a:xfrm>
          <a:prstGeom prst="rect">
            <a:avLst/>
          </a:prstGeom>
          <a:noFill/>
          <a:ln/>
        </p:spPr>
        <p:txBody>
          <a:bodyPr wrap="none" lIns="0" tIns="0" rIns="0" bIns="0" rtlCol="0" anchor="t"/>
          <a:lstStyle/>
          <a:p>
            <a:pPr algn="l" indent="0" marL="0">
              <a:lnSpc>
                <a:spcPts val="2100"/>
              </a:lnSpc>
              <a:buNone/>
            </a:pPr>
            <a:r>
              <a:rPr lang="en-US" sz="1300" dirty="0">
                <a:solidFill>
                  <a:srgbClr val="2B4150"/>
                </a:solidFill>
                <a:latin typeface="Source Sans Pro" pitchFamily="34" charset="0"/>
                <a:ea typeface="Source Sans Pro" pitchFamily="34" charset="-122"/>
                <a:cs typeface="Source Sans Pro" pitchFamily="34" charset="-120"/>
              </a:rPr>
              <a:t>t-SNE, yüksek boyutlu veri setlerini görselleştirmek için tasarlanmıştır.</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5569" y="585907"/>
            <a:ext cx="6600825" cy="665678"/>
          </a:xfrm>
          <a:prstGeom prst="rect">
            <a:avLst/>
          </a:prstGeom>
          <a:noFill/>
          <a:ln/>
        </p:spPr>
        <p:txBody>
          <a:bodyPr wrap="none" lIns="0" tIns="0" rIns="0" bIns="0" rtlCol="0" anchor="t"/>
          <a:lstStyle/>
          <a:p>
            <a:pPr indent="0" marL="0">
              <a:lnSpc>
                <a:spcPts val="5200"/>
              </a:lnSpc>
              <a:buNone/>
            </a:pPr>
            <a:r>
              <a:rPr lang="en-US" sz="4150" dirty="0">
                <a:solidFill>
                  <a:srgbClr val="124E73"/>
                </a:solidFill>
                <a:latin typeface="MuseoModerno Medium" pitchFamily="34" charset="0"/>
                <a:ea typeface="MuseoModerno Medium" pitchFamily="34" charset="-122"/>
                <a:cs typeface="MuseoModerno Medium" pitchFamily="34" charset="-120"/>
              </a:rPr>
              <a:t>5. Sınıflandırma Modelleri</a:t>
            </a:r>
            <a:endParaRPr lang="en-US" sz="4150" dirty="0"/>
          </a:p>
        </p:txBody>
      </p:sp>
      <p:sp>
        <p:nvSpPr>
          <p:cNvPr id="3" name="Text 1"/>
          <p:cNvSpPr/>
          <p:nvPr/>
        </p:nvSpPr>
        <p:spPr>
          <a:xfrm>
            <a:off x="745569" y="1677591"/>
            <a:ext cx="13139261" cy="681514"/>
          </a:xfrm>
          <a:prstGeom prst="rect">
            <a:avLst/>
          </a:prstGeom>
          <a:noFill/>
          <a:ln/>
        </p:spPr>
        <p:txBody>
          <a:bodyPr wrap="square" lIns="0" tIns="0" rIns="0" bIns="0" rtlCol="0" anchor="t"/>
          <a:lstStyle/>
          <a:p>
            <a:pPr indent="0" marL="0">
              <a:lnSpc>
                <a:spcPts val="2650"/>
              </a:lnSpc>
              <a:buNone/>
            </a:pPr>
            <a:r>
              <a:rPr lang="en-US" sz="1650" dirty="0">
                <a:solidFill>
                  <a:srgbClr val="2B4150"/>
                </a:solidFill>
                <a:latin typeface="Source Sans Pro" pitchFamily="34" charset="0"/>
                <a:ea typeface="Source Sans Pro" pitchFamily="34" charset="-122"/>
                <a:cs typeface="Source Sans Pro" pitchFamily="34" charset="-120"/>
              </a:rPr>
              <a:t>Boyut indirgeme tekniklerinin uygulanmasından sonra, sınıflandırma modelleri kullanılarak meme kanseri teşhisi yapılmıştır. Beş farklı sınıflandırma algoritması uygulanmış ve performansları karşılaştırılmıştır:</a:t>
            </a:r>
            <a:endParaRPr lang="en-US" sz="1650" dirty="0"/>
          </a:p>
        </p:txBody>
      </p:sp>
      <p:sp>
        <p:nvSpPr>
          <p:cNvPr id="4" name="Shape 2"/>
          <p:cNvSpPr/>
          <p:nvPr/>
        </p:nvSpPr>
        <p:spPr>
          <a:xfrm>
            <a:off x="745569" y="2598658"/>
            <a:ext cx="4237792" cy="2923103"/>
          </a:xfrm>
          <a:prstGeom prst="roundRect">
            <a:avLst>
              <a:gd name="adj" fmla="val 1093"/>
            </a:avLst>
          </a:prstGeom>
          <a:solidFill>
            <a:srgbClr val="F3EEE3"/>
          </a:solidFill>
          <a:ln/>
        </p:spPr>
      </p:sp>
      <p:sp>
        <p:nvSpPr>
          <p:cNvPr id="5" name="Text 3"/>
          <p:cNvSpPr/>
          <p:nvPr/>
        </p:nvSpPr>
        <p:spPr>
          <a:xfrm>
            <a:off x="958572" y="2811661"/>
            <a:ext cx="2662714" cy="332780"/>
          </a:xfrm>
          <a:prstGeom prst="rect">
            <a:avLst/>
          </a:prstGeom>
          <a:noFill/>
          <a:ln/>
        </p:spPr>
        <p:txBody>
          <a:bodyPr wrap="none" lIns="0" tIns="0" rIns="0" bIns="0" rtlCol="0" anchor="t"/>
          <a:lstStyle/>
          <a:p>
            <a:pPr indent="0" marL="0">
              <a:lnSpc>
                <a:spcPts val="2600"/>
              </a:lnSpc>
              <a:buNone/>
            </a:pPr>
            <a:r>
              <a:rPr lang="en-US" sz="2050" dirty="0">
                <a:solidFill>
                  <a:srgbClr val="2B4150"/>
                </a:solidFill>
                <a:latin typeface="MuseoModerno Medium" pitchFamily="34" charset="0"/>
                <a:ea typeface="MuseoModerno Medium" pitchFamily="34" charset="-122"/>
                <a:cs typeface="MuseoModerno Medium" pitchFamily="34" charset="-120"/>
              </a:rPr>
              <a:t>Logistic Regression</a:t>
            </a:r>
            <a:endParaRPr lang="en-US" sz="2050" dirty="0"/>
          </a:p>
        </p:txBody>
      </p:sp>
      <p:sp>
        <p:nvSpPr>
          <p:cNvPr id="6" name="Text 4"/>
          <p:cNvSpPr/>
          <p:nvPr/>
        </p:nvSpPr>
        <p:spPr>
          <a:xfrm>
            <a:off x="958572" y="3272195"/>
            <a:ext cx="3811786" cy="1703784"/>
          </a:xfrm>
          <a:prstGeom prst="rect">
            <a:avLst/>
          </a:prstGeom>
          <a:noFill/>
          <a:ln/>
        </p:spPr>
        <p:txBody>
          <a:bodyPr wrap="square" lIns="0" tIns="0" rIns="0" bIns="0" rtlCol="0" anchor="t"/>
          <a:lstStyle/>
          <a:p>
            <a:pPr indent="0" marL="0">
              <a:lnSpc>
                <a:spcPts val="2650"/>
              </a:lnSpc>
              <a:buNone/>
            </a:pPr>
            <a:r>
              <a:rPr lang="en-US" sz="1650" dirty="0">
                <a:solidFill>
                  <a:srgbClr val="2B4150"/>
                </a:solidFill>
                <a:latin typeface="Source Sans Pro" pitchFamily="34" charset="0"/>
                <a:ea typeface="Source Sans Pro" pitchFamily="34" charset="-122"/>
                <a:cs typeface="Source Sans Pro" pitchFamily="34" charset="-120"/>
              </a:rPr>
              <a:t>Lojistik regresyon, ikili sınıflandırma problemlerinde yaygın olarak kullanılan bir algoritmadır. Bu model, girdi değişkenlerini kullanarak bir olay olasılığını tahmin eder.</a:t>
            </a:r>
            <a:endParaRPr lang="en-US" sz="1650" dirty="0"/>
          </a:p>
        </p:txBody>
      </p:sp>
      <p:sp>
        <p:nvSpPr>
          <p:cNvPr id="7" name="Shape 5"/>
          <p:cNvSpPr/>
          <p:nvPr/>
        </p:nvSpPr>
        <p:spPr>
          <a:xfrm>
            <a:off x="5196364" y="2598658"/>
            <a:ext cx="4237792" cy="2923103"/>
          </a:xfrm>
          <a:prstGeom prst="roundRect">
            <a:avLst>
              <a:gd name="adj" fmla="val 1093"/>
            </a:avLst>
          </a:prstGeom>
          <a:solidFill>
            <a:srgbClr val="F3EEE3"/>
          </a:solidFill>
          <a:ln/>
        </p:spPr>
      </p:sp>
      <p:sp>
        <p:nvSpPr>
          <p:cNvPr id="8" name="Text 6"/>
          <p:cNvSpPr/>
          <p:nvPr/>
        </p:nvSpPr>
        <p:spPr>
          <a:xfrm>
            <a:off x="5409367" y="2811661"/>
            <a:ext cx="2662714" cy="332780"/>
          </a:xfrm>
          <a:prstGeom prst="rect">
            <a:avLst/>
          </a:prstGeom>
          <a:noFill/>
          <a:ln/>
        </p:spPr>
        <p:txBody>
          <a:bodyPr wrap="none" lIns="0" tIns="0" rIns="0" bIns="0" rtlCol="0" anchor="t"/>
          <a:lstStyle/>
          <a:p>
            <a:pPr indent="0" marL="0">
              <a:lnSpc>
                <a:spcPts val="2600"/>
              </a:lnSpc>
              <a:buNone/>
            </a:pPr>
            <a:r>
              <a:rPr lang="en-US" sz="2050" dirty="0">
                <a:solidFill>
                  <a:srgbClr val="2B4150"/>
                </a:solidFill>
                <a:latin typeface="MuseoModerno Medium" pitchFamily="34" charset="0"/>
                <a:ea typeface="MuseoModerno Medium" pitchFamily="34" charset="-122"/>
                <a:cs typeface="MuseoModerno Medium" pitchFamily="34" charset="-120"/>
              </a:rPr>
              <a:t>Random Forest</a:t>
            </a:r>
            <a:endParaRPr lang="en-US" sz="2050" dirty="0"/>
          </a:p>
        </p:txBody>
      </p:sp>
      <p:sp>
        <p:nvSpPr>
          <p:cNvPr id="9" name="Text 7"/>
          <p:cNvSpPr/>
          <p:nvPr/>
        </p:nvSpPr>
        <p:spPr>
          <a:xfrm>
            <a:off x="5409367" y="3272195"/>
            <a:ext cx="3811786" cy="1703784"/>
          </a:xfrm>
          <a:prstGeom prst="rect">
            <a:avLst/>
          </a:prstGeom>
          <a:noFill/>
          <a:ln/>
        </p:spPr>
        <p:txBody>
          <a:bodyPr wrap="square" lIns="0" tIns="0" rIns="0" bIns="0" rtlCol="0" anchor="t"/>
          <a:lstStyle/>
          <a:p>
            <a:pPr indent="0" marL="0">
              <a:lnSpc>
                <a:spcPts val="2650"/>
              </a:lnSpc>
              <a:buNone/>
            </a:pPr>
            <a:r>
              <a:rPr lang="en-US" sz="1650" dirty="0">
                <a:solidFill>
                  <a:srgbClr val="2B4150"/>
                </a:solidFill>
                <a:latin typeface="Source Sans Pro" pitchFamily="34" charset="0"/>
                <a:ea typeface="Source Sans Pro" pitchFamily="34" charset="-122"/>
                <a:cs typeface="Source Sans Pro" pitchFamily="34" charset="-120"/>
              </a:rPr>
              <a:t>Rastgele orman, çok sayıda karar ağacının birleşik çalışmasıyla oluşturulan bir algoritmadır. Bu model, karar ağaçlarının ortalama tahminlerini kullanarak sınıflandırma yapar.</a:t>
            </a:r>
            <a:endParaRPr lang="en-US" sz="1650" dirty="0"/>
          </a:p>
        </p:txBody>
      </p:sp>
      <p:sp>
        <p:nvSpPr>
          <p:cNvPr id="10" name="Shape 8"/>
          <p:cNvSpPr/>
          <p:nvPr/>
        </p:nvSpPr>
        <p:spPr>
          <a:xfrm>
            <a:off x="9647158" y="2598658"/>
            <a:ext cx="4237792" cy="2923103"/>
          </a:xfrm>
          <a:prstGeom prst="roundRect">
            <a:avLst>
              <a:gd name="adj" fmla="val 1093"/>
            </a:avLst>
          </a:prstGeom>
          <a:solidFill>
            <a:srgbClr val="F3EEE3"/>
          </a:solidFill>
          <a:ln/>
        </p:spPr>
      </p:sp>
      <p:sp>
        <p:nvSpPr>
          <p:cNvPr id="11" name="Text 9"/>
          <p:cNvSpPr/>
          <p:nvPr/>
        </p:nvSpPr>
        <p:spPr>
          <a:xfrm>
            <a:off x="9860161" y="2811661"/>
            <a:ext cx="3811786" cy="665559"/>
          </a:xfrm>
          <a:prstGeom prst="rect">
            <a:avLst/>
          </a:prstGeom>
          <a:noFill/>
          <a:ln/>
        </p:spPr>
        <p:txBody>
          <a:bodyPr wrap="square" lIns="0" tIns="0" rIns="0" bIns="0" rtlCol="0" anchor="t"/>
          <a:lstStyle/>
          <a:p>
            <a:pPr indent="0" marL="0">
              <a:lnSpc>
                <a:spcPts val="2600"/>
              </a:lnSpc>
              <a:buNone/>
            </a:pPr>
            <a:r>
              <a:rPr lang="en-US" sz="2050" dirty="0">
                <a:solidFill>
                  <a:srgbClr val="2B4150"/>
                </a:solidFill>
                <a:latin typeface="MuseoModerno Medium" pitchFamily="34" charset="0"/>
                <a:ea typeface="MuseoModerno Medium" pitchFamily="34" charset="-122"/>
                <a:cs typeface="MuseoModerno Medium" pitchFamily="34" charset="-120"/>
              </a:rPr>
              <a:t>Support Vector Machines (SVM)</a:t>
            </a:r>
            <a:endParaRPr lang="en-US" sz="2050" dirty="0"/>
          </a:p>
        </p:txBody>
      </p:sp>
      <p:sp>
        <p:nvSpPr>
          <p:cNvPr id="12" name="Text 10"/>
          <p:cNvSpPr/>
          <p:nvPr/>
        </p:nvSpPr>
        <p:spPr>
          <a:xfrm>
            <a:off x="9860161" y="3604974"/>
            <a:ext cx="3811786" cy="1703784"/>
          </a:xfrm>
          <a:prstGeom prst="rect">
            <a:avLst/>
          </a:prstGeom>
          <a:noFill/>
          <a:ln/>
        </p:spPr>
        <p:txBody>
          <a:bodyPr wrap="square" lIns="0" tIns="0" rIns="0" bIns="0" rtlCol="0" anchor="t"/>
          <a:lstStyle/>
          <a:p>
            <a:pPr indent="0" marL="0">
              <a:lnSpc>
                <a:spcPts val="2650"/>
              </a:lnSpc>
              <a:buNone/>
            </a:pPr>
            <a:r>
              <a:rPr lang="en-US" sz="1650" dirty="0">
                <a:solidFill>
                  <a:srgbClr val="2B4150"/>
                </a:solidFill>
                <a:latin typeface="Source Sans Pro" pitchFamily="34" charset="0"/>
                <a:ea typeface="Source Sans Pro" pitchFamily="34" charset="-122"/>
                <a:cs typeface="Source Sans Pro" pitchFamily="34" charset="-120"/>
              </a:rPr>
              <a:t>Destek vektör makineleri, farklı sınıfları en iyi şekilde ayıran bir hiper düzlem bulmaya çalışan bir algoritmadır. SVM, karmaşık veri setlerinde yüksek doğruluk oranları elde edebilir.</a:t>
            </a:r>
            <a:endParaRPr lang="en-US" sz="1650" dirty="0"/>
          </a:p>
        </p:txBody>
      </p:sp>
      <p:sp>
        <p:nvSpPr>
          <p:cNvPr id="13" name="Shape 11"/>
          <p:cNvSpPr/>
          <p:nvPr/>
        </p:nvSpPr>
        <p:spPr>
          <a:xfrm>
            <a:off x="745569" y="5734764"/>
            <a:ext cx="6463189" cy="1908810"/>
          </a:xfrm>
          <a:prstGeom prst="roundRect">
            <a:avLst>
              <a:gd name="adj" fmla="val 1674"/>
            </a:avLst>
          </a:prstGeom>
          <a:solidFill>
            <a:srgbClr val="F3EEE3"/>
          </a:solidFill>
          <a:ln/>
        </p:spPr>
      </p:sp>
      <p:sp>
        <p:nvSpPr>
          <p:cNvPr id="14" name="Text 12"/>
          <p:cNvSpPr/>
          <p:nvPr/>
        </p:nvSpPr>
        <p:spPr>
          <a:xfrm>
            <a:off x="958572" y="5947767"/>
            <a:ext cx="3573780" cy="332780"/>
          </a:xfrm>
          <a:prstGeom prst="rect">
            <a:avLst/>
          </a:prstGeom>
          <a:noFill/>
          <a:ln/>
        </p:spPr>
        <p:txBody>
          <a:bodyPr wrap="none" lIns="0" tIns="0" rIns="0" bIns="0" rtlCol="0" anchor="t"/>
          <a:lstStyle/>
          <a:p>
            <a:pPr indent="0" marL="0">
              <a:lnSpc>
                <a:spcPts val="2600"/>
              </a:lnSpc>
              <a:buNone/>
            </a:pPr>
            <a:r>
              <a:rPr lang="en-US" sz="2050" dirty="0">
                <a:solidFill>
                  <a:srgbClr val="2B4150"/>
                </a:solidFill>
                <a:latin typeface="MuseoModerno Medium" pitchFamily="34" charset="0"/>
                <a:ea typeface="MuseoModerno Medium" pitchFamily="34" charset="-122"/>
                <a:cs typeface="MuseoModerno Medium" pitchFamily="34" charset="-120"/>
              </a:rPr>
              <a:t>K-Nearest Neighbors (KNN)</a:t>
            </a:r>
            <a:endParaRPr lang="en-US" sz="2050" dirty="0"/>
          </a:p>
        </p:txBody>
      </p:sp>
      <p:sp>
        <p:nvSpPr>
          <p:cNvPr id="15" name="Text 13"/>
          <p:cNvSpPr/>
          <p:nvPr/>
        </p:nvSpPr>
        <p:spPr>
          <a:xfrm>
            <a:off x="958572" y="6408301"/>
            <a:ext cx="6037183" cy="1022271"/>
          </a:xfrm>
          <a:prstGeom prst="rect">
            <a:avLst/>
          </a:prstGeom>
          <a:noFill/>
          <a:ln/>
        </p:spPr>
        <p:txBody>
          <a:bodyPr wrap="square" lIns="0" tIns="0" rIns="0" bIns="0" rtlCol="0" anchor="t"/>
          <a:lstStyle/>
          <a:p>
            <a:pPr indent="0" marL="0">
              <a:lnSpc>
                <a:spcPts val="2650"/>
              </a:lnSpc>
              <a:buNone/>
            </a:pPr>
            <a:r>
              <a:rPr lang="en-US" sz="1650" dirty="0">
                <a:solidFill>
                  <a:srgbClr val="2B4150"/>
                </a:solidFill>
                <a:latin typeface="Source Sans Pro" pitchFamily="34" charset="0"/>
                <a:ea typeface="Source Sans Pro" pitchFamily="34" charset="-122"/>
                <a:cs typeface="Source Sans Pro" pitchFamily="34" charset="-120"/>
              </a:rPr>
              <a:t>En yakın komşu algoritması, yeni bir gözlemi, en yakın komşularının çoğunluk sınıfına göre sınıflandırır. KNN, basit ve anlaşılır bir algoritmadır.</a:t>
            </a:r>
            <a:endParaRPr lang="en-US" sz="1650" dirty="0"/>
          </a:p>
        </p:txBody>
      </p:sp>
      <p:sp>
        <p:nvSpPr>
          <p:cNvPr id="16" name="Shape 14"/>
          <p:cNvSpPr/>
          <p:nvPr/>
        </p:nvSpPr>
        <p:spPr>
          <a:xfrm>
            <a:off x="7421761" y="5734764"/>
            <a:ext cx="6463189" cy="1908810"/>
          </a:xfrm>
          <a:prstGeom prst="roundRect">
            <a:avLst>
              <a:gd name="adj" fmla="val 1674"/>
            </a:avLst>
          </a:prstGeom>
          <a:solidFill>
            <a:srgbClr val="F3EEE3"/>
          </a:solidFill>
          <a:ln/>
        </p:spPr>
      </p:sp>
      <p:sp>
        <p:nvSpPr>
          <p:cNvPr id="17" name="Text 15"/>
          <p:cNvSpPr/>
          <p:nvPr/>
        </p:nvSpPr>
        <p:spPr>
          <a:xfrm>
            <a:off x="7634764" y="5947767"/>
            <a:ext cx="2662714" cy="332780"/>
          </a:xfrm>
          <a:prstGeom prst="rect">
            <a:avLst/>
          </a:prstGeom>
          <a:noFill/>
          <a:ln/>
        </p:spPr>
        <p:txBody>
          <a:bodyPr wrap="none" lIns="0" tIns="0" rIns="0" bIns="0" rtlCol="0" anchor="t"/>
          <a:lstStyle/>
          <a:p>
            <a:pPr indent="0" marL="0">
              <a:lnSpc>
                <a:spcPts val="2600"/>
              </a:lnSpc>
              <a:buNone/>
            </a:pPr>
            <a:r>
              <a:rPr lang="en-US" sz="2050" dirty="0">
                <a:solidFill>
                  <a:srgbClr val="2B4150"/>
                </a:solidFill>
                <a:latin typeface="MuseoModerno Medium" pitchFamily="34" charset="0"/>
                <a:ea typeface="MuseoModerno Medium" pitchFamily="34" charset="-122"/>
                <a:cs typeface="MuseoModerno Medium" pitchFamily="34" charset="-120"/>
              </a:rPr>
              <a:t>Naive Bayes</a:t>
            </a:r>
            <a:endParaRPr lang="en-US" sz="2050" dirty="0"/>
          </a:p>
        </p:txBody>
      </p:sp>
      <p:sp>
        <p:nvSpPr>
          <p:cNvPr id="18" name="Text 16"/>
          <p:cNvSpPr/>
          <p:nvPr/>
        </p:nvSpPr>
        <p:spPr>
          <a:xfrm>
            <a:off x="7634764" y="6408301"/>
            <a:ext cx="6037183" cy="1022271"/>
          </a:xfrm>
          <a:prstGeom prst="rect">
            <a:avLst/>
          </a:prstGeom>
          <a:noFill/>
          <a:ln/>
        </p:spPr>
        <p:txBody>
          <a:bodyPr wrap="square" lIns="0" tIns="0" rIns="0" bIns="0" rtlCol="0" anchor="t"/>
          <a:lstStyle/>
          <a:p>
            <a:pPr indent="0" marL="0">
              <a:lnSpc>
                <a:spcPts val="2650"/>
              </a:lnSpc>
              <a:buNone/>
            </a:pPr>
            <a:r>
              <a:rPr lang="en-US" sz="1650" dirty="0">
                <a:solidFill>
                  <a:srgbClr val="2B4150"/>
                </a:solidFill>
                <a:latin typeface="Source Sans Pro" pitchFamily="34" charset="0"/>
                <a:ea typeface="Source Sans Pro" pitchFamily="34" charset="-122"/>
                <a:cs typeface="Source Sans Pro" pitchFamily="34" charset="-120"/>
              </a:rPr>
              <a:t>Naive Bayes, Bayes teoremine dayalı bir sınıflandırma algoritmasıdır. Bu model, her bir özelliğin diğer özelliklerinden bağımsız olduğunu varsayar.</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2024-11-16T22:52:18Z</dcterms:created>
  <dcterms:modified xsi:type="dcterms:W3CDTF">2024-11-16T22:52:18Z</dcterms:modified>
</cp:coreProperties>
</file>